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50"/>
  </p:handoutMasterIdLst>
  <p:sldIdLst>
    <p:sldId id="256" r:id="rId3"/>
    <p:sldId id="257" r:id="rId4"/>
    <p:sldId id="260" r:id="rId5"/>
    <p:sldId id="261" r:id="rId6"/>
    <p:sldId id="276" r:id="rId8"/>
    <p:sldId id="272" r:id="rId9"/>
    <p:sldId id="259" r:id="rId10"/>
    <p:sldId id="271" r:id="rId11"/>
    <p:sldId id="273" r:id="rId12"/>
    <p:sldId id="265" r:id="rId13"/>
    <p:sldId id="264" r:id="rId14"/>
    <p:sldId id="266" r:id="rId15"/>
    <p:sldId id="267" r:id="rId16"/>
    <p:sldId id="274" r:id="rId17"/>
    <p:sldId id="258" r:id="rId18"/>
    <p:sldId id="275" r:id="rId19"/>
    <p:sldId id="283" r:id="rId20"/>
    <p:sldId id="277" r:id="rId21"/>
    <p:sldId id="278" r:id="rId22"/>
    <p:sldId id="281" r:id="rId23"/>
    <p:sldId id="279" r:id="rId24"/>
    <p:sldId id="280" r:id="rId25"/>
    <p:sldId id="335" r:id="rId26"/>
    <p:sldId id="313" r:id="rId27"/>
    <p:sldId id="282" r:id="rId28"/>
    <p:sldId id="284" r:id="rId29"/>
    <p:sldId id="285" r:id="rId30"/>
    <p:sldId id="286" r:id="rId31"/>
    <p:sldId id="288" r:id="rId32"/>
    <p:sldId id="300" r:id="rId33"/>
    <p:sldId id="301" r:id="rId34"/>
    <p:sldId id="302" r:id="rId35"/>
    <p:sldId id="306" r:id="rId36"/>
    <p:sldId id="303" r:id="rId37"/>
    <p:sldId id="304" r:id="rId38"/>
    <p:sldId id="305" r:id="rId39"/>
    <p:sldId id="307" r:id="rId40"/>
    <p:sldId id="308" r:id="rId41"/>
    <p:sldId id="263" r:id="rId42"/>
    <p:sldId id="310" r:id="rId43"/>
    <p:sldId id="314" r:id="rId44"/>
    <p:sldId id="312" r:id="rId45"/>
    <p:sldId id="311" r:id="rId46"/>
    <p:sldId id="338" r:id="rId47"/>
    <p:sldId id="336" r:id="rId48"/>
    <p:sldId id="334" r:id="rId4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12D86"/>
            </a:gs>
            <a:gs pos="100000">
              <a:srgbClr val="0E2557"/>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hyperlink" Target="https://martinfowler.com/articles/microservices.html&#13;"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hyperlink" Target="https://martinfowler.com/articles/microservices.html&#13;"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martinfowler.com/articles/microservices.html&#13;" TargetMode="Externa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nginx.com/blog/what-is-a-service-mesh/&#1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istio.io/latest/about/service-mesh/&#13;" TargetMode="External"/><Relationship Id="rId2" Type="http://schemas.openxmlformats.org/officeDocument/2006/relationships/image" Target="../media/image1.sv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https://microservices.io/patterns/monolithic.html"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mp.weixin.qq.com/s/G8vmlJyaimux_K-548kFbA&#13;" TargetMode="Externa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hyperlink" Target="https://ebpf.io/" TargetMode="Externa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isovalent.com/blog/post/2021-12-08-ebpf-servicemesh&#1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icroservices.io/patterns/monolithic.html&#13;"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docs.dapr.io/concepts/overview/&#13;" TargetMode="Externa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docs.dapr.io/concepts/overview/&#13;" TargetMode="Externa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github.com/mosn/layotto&#13;" TargetMode="Externa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mp.weixin.qq.com/s/com0uv4PyslE8Id9sStybw&#13;" TargetMode="Externa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0.png"/><Relationship Id="rId3" Type="http://schemas.openxmlformats.org/officeDocument/2006/relationships/hyperlink" Target="https://docs.aws.amazon.com/whitepapers/latest/microservices-on-aws/serverless-microservices.html&#13;" TargetMode="External"/><Relationship Id="rId2" Type="http://schemas.openxmlformats.org/officeDocument/2006/relationships/hyperlink" Target="http://d0.awsstatic.com/whitepapers/International/cn/AWS_Serverless_Multi-Tier_Architectures_CN" TargetMode="External"/><Relationship Id="rId1" Type="http://schemas.openxmlformats.org/officeDocument/2006/relationships/hyperlink" Target="https://aws.amazon.com/cn/serverless/getting-started"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mp.weixin.qq.com/s/com0uv4PyslE8Id9sStybw&#13;" TargetMode="Externa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hyperlink" Target="https://microservices.io/patterns/monolithic.html&#1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hyperlink" Target="https://mp.weixin.qq.com/s/com0uv4PyslE8Id9sStybw&#13;" TargetMode="External"/><Relationship Id="rId8" Type="http://schemas.openxmlformats.org/officeDocument/2006/relationships/hyperlink" Target="https://github.com/mosn/layotto&#13;" TargetMode="External"/><Relationship Id="rId7" Type="http://schemas.openxmlformats.org/officeDocument/2006/relationships/hyperlink" Target="https://isovalent.com/blog/post/2021-12-08-ebpf-servicemesh&#13;" TargetMode="External"/><Relationship Id="rId6" Type="http://schemas.openxmlformats.org/officeDocument/2006/relationships/hyperlink" Target="https://docs.dapr.io/concepts/overview/&#13;" TargetMode="External"/><Relationship Id="rId5" Type="http://schemas.openxmlformats.org/officeDocument/2006/relationships/hyperlink" Target="https://mp.weixin.qq.com/s/G8vmlJyaimux_K-548kFbA&#13;" TargetMode="External"/><Relationship Id="rId4" Type="http://schemas.openxmlformats.org/officeDocument/2006/relationships/hyperlink" Target="https://istio.io/latest/about/service-mesh/&#13;" TargetMode="External"/><Relationship Id="rId3" Type="http://schemas.openxmlformats.org/officeDocument/2006/relationships/hyperlink" Target="https://nginx.com/blog/what-is-a-service-mesh/&#13;" TargetMode="External"/><Relationship Id="rId2" Type="http://schemas.openxmlformats.org/officeDocument/2006/relationships/hyperlink" Target="https://martinfowler.com/articles/microservices.html&#13;" TargetMode="External"/><Relationship Id="rId14" Type="http://schemas.openxmlformats.org/officeDocument/2006/relationships/slideLayout" Target="../slideLayouts/slideLayout2.xml"/><Relationship Id="rId13" Type="http://schemas.openxmlformats.org/officeDocument/2006/relationships/hyperlink" Target="https://github.com/wongoo/dapr-demo" TargetMode="External"/><Relationship Id="rId12" Type="http://schemas.openxmlformats.org/officeDocument/2006/relationships/hyperlink" Target="https://docs.aws.amazon.com/whitepapers/latest/microservices-on-aws/serverless-microservices.html&#13;" TargetMode="External"/><Relationship Id="rId11" Type="http://schemas.openxmlformats.org/officeDocument/2006/relationships/hyperlink" Target="http://d0.awsstatic.com/whitepapers/International/cn/AWS_Serverless_Multi-Tier_Architectures_CN" TargetMode="External"/><Relationship Id="rId10" Type="http://schemas.openxmlformats.org/officeDocument/2006/relationships/hyperlink" Target="https://aws.amazon.com/cn/serverless/getting-started" TargetMode="External"/><Relationship Id="rId1" Type="http://schemas.openxmlformats.org/officeDocument/2006/relationships/hyperlink" Target="https://microservices.io"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icroservices.io/index.html&#1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hyperlink" Target="https://microservices.io/patterns/data/transactional-outbox.html&#1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764348"/>
            <a:ext cx="9144000" cy="2387600"/>
          </a:xfrm>
        </p:spPr>
        <p:txBody>
          <a:bodyPr>
            <a:normAutofit/>
          </a:bodyPr>
          <a:p>
            <a:r>
              <a:rPr lang="en-US" altLang="zh-CN" sz="4000">
                <a:solidFill>
                  <a:schemeClr val="bg1"/>
                </a:solidFill>
              </a:rPr>
              <a:t>The </a:t>
            </a:r>
            <a:r>
              <a:rPr lang="en-US" altLang="zh-CN">
                <a:solidFill>
                  <a:schemeClr val="bg1"/>
                </a:solidFill>
              </a:rPr>
              <a:t>Future </a:t>
            </a:r>
            <a:br>
              <a:rPr lang="en-US" altLang="zh-CN">
                <a:solidFill>
                  <a:schemeClr val="bg1"/>
                </a:solidFill>
              </a:rPr>
            </a:br>
            <a:r>
              <a:rPr lang="en-US" altLang="zh-CN" sz="3600" i="1">
                <a:solidFill>
                  <a:schemeClr val="bg1"/>
                </a:solidFill>
              </a:rPr>
              <a:t>of </a:t>
            </a:r>
            <a:br>
              <a:rPr lang="en-US" altLang="zh-CN">
                <a:solidFill>
                  <a:schemeClr val="bg1"/>
                </a:solidFill>
              </a:rPr>
            </a:br>
            <a:r>
              <a:rPr lang="en-US" altLang="zh-CN">
                <a:solidFill>
                  <a:schemeClr val="bg1"/>
                </a:solidFill>
              </a:rPr>
              <a:t>Microservice</a:t>
            </a:r>
            <a:endParaRPr lang="en-US" altLang="zh-CN">
              <a:solidFill>
                <a:schemeClr val="bg1"/>
              </a:solidFill>
            </a:endParaRPr>
          </a:p>
        </p:txBody>
      </p:sp>
      <p:sp>
        <p:nvSpPr>
          <p:cNvPr id="3" name="副标题 2"/>
          <p:cNvSpPr>
            <a:spLocks noGrp="1"/>
          </p:cNvSpPr>
          <p:nvPr>
            <p:ph type="subTitle" idx="1"/>
          </p:nvPr>
        </p:nvSpPr>
        <p:spPr>
          <a:xfrm>
            <a:off x="1524000" y="4514533"/>
            <a:ext cx="9144000" cy="1655762"/>
          </a:xfrm>
        </p:spPr>
        <p:txBody>
          <a:bodyPr/>
          <a:p>
            <a:r>
              <a:rPr lang="en-US" altLang="zh-CN">
                <a:solidFill>
                  <a:schemeClr val="bg1"/>
                </a:solidFill>
              </a:rPr>
              <a:t>wongoo,2021/12/14</a:t>
            </a:r>
            <a:endParaRPr lang="en-US" altLang="zh-CN">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07440" y="1721485"/>
            <a:ext cx="10271760" cy="2553335"/>
          </a:xfrm>
          <a:prstGeom prst="rect">
            <a:avLst/>
          </a:prstGeom>
          <a:noFill/>
        </p:spPr>
        <p:txBody>
          <a:bodyPr wrap="square" rtlCol="0" anchor="t">
            <a:spAutoFit/>
          </a:bodyPr>
          <a:p>
            <a:r>
              <a:rPr lang="zh-CN" altLang="en-US" sz="3200">
                <a:solidFill>
                  <a:schemeClr val="bg1"/>
                </a:solidFill>
                <a:latin typeface="Al Tarikh" panose="00000400000000000000" charset="0"/>
                <a:cs typeface="Al Tarikh" panose="00000400000000000000" charset="0"/>
              </a:rPr>
              <a:t>Any organization that designs a system (defined broadly) will produce a design whose structure is a copy of the organization's communication structure.</a:t>
            </a:r>
            <a:endParaRPr lang="zh-CN" altLang="en-US" sz="3200">
              <a:solidFill>
                <a:schemeClr val="bg1"/>
              </a:solidFill>
              <a:latin typeface="Al Tarikh" panose="00000400000000000000" charset="0"/>
              <a:cs typeface="Al Tarikh" panose="00000400000000000000" charset="0"/>
            </a:endParaRPr>
          </a:p>
          <a:p>
            <a:endParaRPr lang="zh-CN" altLang="en-US" sz="3200">
              <a:solidFill>
                <a:schemeClr val="bg1"/>
              </a:solidFill>
              <a:latin typeface="Al Tarikh" panose="00000400000000000000" charset="0"/>
              <a:cs typeface="Al Tarikh" panose="00000400000000000000" charset="0"/>
            </a:endParaRPr>
          </a:p>
          <a:p>
            <a:r>
              <a:rPr lang="zh-CN" altLang="en-US" sz="3200">
                <a:solidFill>
                  <a:schemeClr val="bg1"/>
                </a:solidFill>
                <a:latin typeface="Al Tarikh" panose="00000400000000000000" charset="0"/>
                <a:cs typeface="Al Tarikh" panose="00000400000000000000" charset="0"/>
              </a:rPr>
              <a:t>-- Melvin Conway, 1968</a:t>
            </a:r>
            <a:endParaRPr lang="zh-CN" altLang="en-US" sz="3200">
              <a:solidFill>
                <a:schemeClr val="bg1"/>
              </a:solidFill>
              <a:latin typeface="Al Tarikh" panose="00000400000000000000" charset="0"/>
              <a:cs typeface="Al Tarikh" panose="00000400000000000000"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bg1"/>
                </a:solidFill>
                <a:sym typeface="+mn-ea"/>
              </a:rPr>
              <a:t>Monolithic to Microservice</a:t>
            </a:r>
            <a:endParaRPr lang="en-US" altLang="zh-CN">
              <a:solidFill>
                <a:schemeClr val="bg1"/>
              </a:solidFill>
              <a:sym typeface="+mn-ea"/>
            </a:endParaRPr>
          </a:p>
        </p:txBody>
      </p:sp>
      <p:sp>
        <p:nvSpPr>
          <p:cNvPr id="5" name="文本框 4"/>
          <p:cNvSpPr txBox="1"/>
          <p:nvPr/>
        </p:nvSpPr>
        <p:spPr>
          <a:xfrm>
            <a:off x="0" y="6582410"/>
            <a:ext cx="5830570" cy="275590"/>
          </a:xfrm>
          <a:prstGeom prst="rect">
            <a:avLst/>
          </a:prstGeom>
          <a:noFill/>
        </p:spPr>
        <p:txBody>
          <a:bodyPr wrap="square" rtlCol="0" anchor="t">
            <a:spAutoFit/>
          </a:bodyPr>
          <a:p>
            <a:r>
              <a:rPr lang="zh-CN" altLang="en-US" sz="1200" i="1">
                <a:solidFill>
                  <a:schemeClr val="bg1"/>
                </a:solidFill>
                <a:hlinkClick r:id="rId1" action="ppaction://hlinkfile"/>
              </a:rPr>
              <a:t>https://martinfowler.com/articles/microservices.html</a:t>
            </a:r>
            <a:endParaRPr lang="zh-CN" altLang="en-US" sz="1200" i="1">
              <a:solidFill>
                <a:schemeClr val="bg1"/>
              </a:solidFill>
              <a:hlinkClick r:id="rId1" action="ppaction://hlinkfile"/>
            </a:endParaRPr>
          </a:p>
        </p:txBody>
      </p:sp>
      <p:pic>
        <p:nvPicPr>
          <p:cNvPr id="6" name="图片 5"/>
          <p:cNvPicPr>
            <a:picLocks noChangeAspect="1"/>
          </p:cNvPicPr>
          <p:nvPr/>
        </p:nvPicPr>
        <p:blipFill>
          <a:blip r:embed="rId2"/>
          <a:stretch>
            <a:fillRect/>
          </a:stretch>
        </p:blipFill>
        <p:spPr>
          <a:xfrm>
            <a:off x="2246630" y="1499235"/>
            <a:ext cx="7698740" cy="4710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6582410"/>
            <a:ext cx="5830570" cy="275590"/>
          </a:xfrm>
          <a:prstGeom prst="rect">
            <a:avLst/>
          </a:prstGeom>
          <a:noFill/>
        </p:spPr>
        <p:txBody>
          <a:bodyPr wrap="square" rtlCol="0" anchor="t">
            <a:spAutoFit/>
          </a:bodyPr>
          <a:p>
            <a:r>
              <a:rPr lang="zh-CN" altLang="en-US" sz="1200" i="1">
                <a:solidFill>
                  <a:schemeClr val="bg1"/>
                </a:solidFill>
                <a:hlinkClick r:id="rId1" action="ppaction://hlinkfile"/>
              </a:rPr>
              <a:t>https://martinfowler.com/articles/microservices.html</a:t>
            </a:r>
            <a:endParaRPr lang="zh-CN" altLang="en-US" sz="1200" i="1">
              <a:solidFill>
                <a:schemeClr val="bg1"/>
              </a:solidFill>
            </a:endParaRPr>
          </a:p>
        </p:txBody>
      </p:sp>
      <p:pic>
        <p:nvPicPr>
          <p:cNvPr id="4" name="图片 3"/>
          <p:cNvPicPr>
            <a:picLocks noChangeAspect="1"/>
          </p:cNvPicPr>
          <p:nvPr/>
        </p:nvPicPr>
        <p:blipFill>
          <a:blip r:embed="rId2"/>
          <a:stretch>
            <a:fillRect/>
          </a:stretch>
        </p:blipFill>
        <p:spPr>
          <a:xfrm>
            <a:off x="2300605" y="1001395"/>
            <a:ext cx="7590790" cy="4364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83105" y="1019810"/>
            <a:ext cx="8226425" cy="4819015"/>
          </a:xfrm>
          <a:prstGeom prst="rect">
            <a:avLst/>
          </a:prstGeom>
        </p:spPr>
      </p:pic>
      <p:sp>
        <p:nvSpPr>
          <p:cNvPr id="2" name="文本框 1"/>
          <p:cNvSpPr txBox="1"/>
          <p:nvPr/>
        </p:nvSpPr>
        <p:spPr>
          <a:xfrm>
            <a:off x="0" y="6582410"/>
            <a:ext cx="3732530" cy="275590"/>
          </a:xfrm>
          <a:prstGeom prst="rect">
            <a:avLst/>
          </a:prstGeom>
          <a:noFill/>
        </p:spPr>
        <p:txBody>
          <a:bodyPr wrap="none" rtlCol="0">
            <a:spAutoFit/>
          </a:bodyPr>
          <a:p>
            <a:pPr algn="l"/>
            <a:r>
              <a:rPr lang="zh-CN" altLang="en-US" sz="1200" i="1">
                <a:solidFill>
                  <a:schemeClr val="bg1"/>
                </a:solidFill>
                <a:sym typeface="+mn-ea"/>
                <a:hlinkClick r:id="rId2" action="ppaction://hlinkfile"/>
              </a:rPr>
              <a:t>https://martinfowler.com/articles/microservices.html</a:t>
            </a:r>
            <a:endParaRPr lang="zh-CN" altLang="en-US" sz="1200" i="1">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Microservice Practice</a:t>
            </a:r>
            <a:endParaRPr lang="en-US" altLang="zh-CN">
              <a:solidFill>
                <a:schemeClr val="bg1"/>
              </a:solidFill>
            </a:endParaRPr>
          </a:p>
        </p:txBody>
      </p:sp>
      <p:sp>
        <p:nvSpPr>
          <p:cNvPr id="3" name="内容占位符 2"/>
          <p:cNvSpPr>
            <a:spLocks noGrp="1"/>
          </p:cNvSpPr>
          <p:nvPr>
            <p:ph idx="1"/>
          </p:nvPr>
        </p:nvSpPr>
        <p:spPr>
          <a:xfrm>
            <a:off x="838200" y="1825625"/>
            <a:ext cx="10515600" cy="4926965"/>
          </a:xfrm>
        </p:spPr>
        <p:txBody>
          <a:bodyPr>
            <a:normAutofit lnSpcReduction="20000"/>
          </a:bodyPr>
          <a:p>
            <a:r>
              <a:rPr lang="en-US" altLang="zh-CN" sz="3200">
                <a:solidFill>
                  <a:schemeClr val="bg1"/>
                </a:solidFill>
                <a:sym typeface="+mn-ea"/>
              </a:rPr>
              <a:t>services&amp;teams </a:t>
            </a:r>
            <a:r>
              <a:rPr lang="en-US" altLang="zh-CN" sz="3200">
                <a:solidFill>
                  <a:schemeClr val="bg1"/>
                </a:solidFill>
              </a:rPr>
              <a:t>decomposed by business</a:t>
            </a:r>
            <a:endParaRPr lang="en-US" altLang="zh-CN" sz="3200">
              <a:solidFill>
                <a:schemeClr val="bg1"/>
              </a:solidFill>
            </a:endParaRPr>
          </a:p>
          <a:p>
            <a:r>
              <a:rPr lang="en-US" altLang="zh-CN" sz="3200">
                <a:solidFill>
                  <a:schemeClr val="bg1"/>
                </a:solidFill>
              </a:rPr>
              <a:t>dubbo/zookeeper/apollo</a:t>
            </a:r>
            <a:endParaRPr lang="en-US" altLang="zh-CN" sz="3200">
              <a:solidFill>
                <a:schemeClr val="bg1"/>
              </a:solidFill>
            </a:endParaRPr>
          </a:p>
          <a:p>
            <a:r>
              <a:rPr lang="en-US" altLang="zh-CN" sz="3200">
                <a:solidFill>
                  <a:schemeClr val="bg1"/>
                </a:solidFill>
              </a:rPr>
              <a:t>mysql/postgresql/mongodb/redis/polardb/hbase</a:t>
            </a:r>
            <a:endParaRPr lang="en-US" altLang="zh-CN" sz="3200">
              <a:solidFill>
                <a:schemeClr val="bg1"/>
              </a:solidFill>
            </a:endParaRPr>
          </a:p>
          <a:p>
            <a:r>
              <a:rPr lang="en-US" altLang="zh-CN" sz="3200">
                <a:solidFill>
                  <a:schemeClr val="bg1"/>
                </a:solidFill>
              </a:rPr>
              <a:t>rocketmq/kafka</a:t>
            </a:r>
            <a:endParaRPr lang="en-US" altLang="zh-CN" sz="3200">
              <a:solidFill>
                <a:schemeClr val="bg1"/>
              </a:solidFill>
            </a:endParaRPr>
          </a:p>
          <a:p>
            <a:r>
              <a:rPr lang="en-US" altLang="zh-CN" sz="3200">
                <a:solidFill>
                  <a:schemeClr val="bg1"/>
                </a:solidFill>
              </a:rPr>
              <a:t>pinpoint/skywalking</a:t>
            </a:r>
            <a:endParaRPr lang="en-US" altLang="zh-CN" sz="3200"/>
          </a:p>
          <a:p>
            <a:r>
              <a:rPr lang="en-US" altLang="zh-CN" sz="3200">
                <a:solidFill>
                  <a:schemeClr val="bg1"/>
                </a:solidFill>
              </a:rPr>
              <a:t>elasticsearch/kibana</a:t>
            </a:r>
            <a:endParaRPr lang="en-US" altLang="zh-CN" sz="3200">
              <a:solidFill>
                <a:schemeClr val="bg1"/>
              </a:solidFill>
            </a:endParaRPr>
          </a:p>
          <a:p>
            <a:r>
              <a:rPr lang="en-US" altLang="zh-CN" sz="3200">
                <a:solidFill>
                  <a:schemeClr val="bg1"/>
                </a:solidFill>
              </a:rPr>
              <a:t>prometheus/grafana</a:t>
            </a:r>
            <a:endParaRPr lang="en-US" altLang="zh-CN" sz="3200">
              <a:solidFill>
                <a:schemeClr val="bg1"/>
              </a:solidFill>
            </a:endParaRPr>
          </a:p>
          <a:p>
            <a:r>
              <a:rPr lang="en-US" altLang="zh-CN" sz="3200">
                <a:solidFill>
                  <a:schemeClr val="bg1"/>
                </a:solidFill>
              </a:rPr>
              <a:t>api gateway/backend</a:t>
            </a:r>
            <a:endParaRPr lang="en-US" altLang="zh-CN" sz="3200">
              <a:solidFill>
                <a:schemeClr val="bg1"/>
              </a:solidFill>
            </a:endParaRPr>
          </a:p>
          <a:p>
            <a:r>
              <a:rPr lang="en-US" altLang="zh-CN" sz="3200">
                <a:solidFill>
                  <a:schemeClr val="bg1"/>
                </a:solidFill>
              </a:rPr>
              <a:t>kubernetes</a:t>
            </a:r>
            <a:endParaRPr lang="en-US" altLang="zh-CN" sz="3200">
              <a:solidFill>
                <a:schemeClr val="bg1"/>
              </a:solidFill>
            </a:endParaRPr>
          </a:p>
          <a:p>
            <a:r>
              <a:rPr lang="en-US" altLang="zh-CN" sz="3200">
                <a:solidFill>
                  <a:schemeClr val="bg1"/>
                </a:solidFill>
              </a:rPr>
              <a:t>gitlab/jenkins/deploy platform</a:t>
            </a:r>
            <a:endParaRPr lang="en-US" altLang="zh-CN" sz="32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sym typeface="+mn-ea"/>
              </a:rPr>
              <a:t>D</a:t>
            </a:r>
            <a:r>
              <a:rPr lang="zh-CN" altLang="en-US">
                <a:solidFill>
                  <a:schemeClr val="bg1"/>
                </a:solidFill>
                <a:sym typeface="+mn-ea"/>
              </a:rPr>
              <a:t>rawbacks </a:t>
            </a:r>
            <a:r>
              <a:rPr lang="en-US" altLang="zh-CN" sz="3600">
                <a:solidFill>
                  <a:schemeClr val="bg1"/>
                </a:solidFill>
                <a:sym typeface="+mn-ea"/>
              </a:rPr>
              <a:t>of </a:t>
            </a:r>
            <a:r>
              <a:rPr lang="en-US" altLang="zh-CN">
                <a:solidFill>
                  <a:schemeClr val="bg1"/>
                </a:solidFill>
                <a:sym typeface="+mn-ea"/>
              </a:rPr>
              <a:t>“Tranditional” Microservice</a:t>
            </a:r>
            <a:endParaRPr lang="zh-CN" altLang="en-US">
              <a:solidFill>
                <a:schemeClr val="bg1"/>
              </a:solidFill>
            </a:endParaRPr>
          </a:p>
        </p:txBody>
      </p:sp>
      <p:sp>
        <p:nvSpPr>
          <p:cNvPr id="3" name="内容占位符 2"/>
          <p:cNvSpPr>
            <a:spLocks noGrp="1"/>
          </p:cNvSpPr>
          <p:nvPr>
            <p:ph idx="1"/>
          </p:nvPr>
        </p:nvSpPr>
        <p:spPr/>
        <p:txBody>
          <a:bodyPr/>
          <a:p>
            <a:r>
              <a:rPr lang="en-US" altLang="zh-CN">
                <a:solidFill>
                  <a:schemeClr val="bg1"/>
                </a:solidFill>
                <a:sym typeface="+mn-ea"/>
              </a:rPr>
              <a:t>Lots of technology stack</a:t>
            </a:r>
            <a:endParaRPr lang="en-US" altLang="zh-CN">
              <a:solidFill>
                <a:schemeClr val="bg1"/>
              </a:solidFill>
              <a:sym typeface="+mn-ea"/>
            </a:endParaRPr>
          </a:p>
          <a:p>
            <a:r>
              <a:rPr lang="en-US" altLang="zh-CN">
                <a:solidFill>
                  <a:schemeClr val="bg1"/>
                </a:solidFill>
                <a:sym typeface="+mn-ea"/>
              </a:rPr>
              <a:t>New developer is hard to become productive quickly </a:t>
            </a:r>
            <a:endParaRPr lang="en-US" altLang="zh-CN">
              <a:solidFill>
                <a:schemeClr val="bg1"/>
              </a:solidFill>
              <a:sym typeface="+mn-ea"/>
            </a:endParaRPr>
          </a:p>
          <a:p>
            <a:r>
              <a:rPr lang="en-US" altLang="zh-CN">
                <a:solidFill>
                  <a:schemeClr val="bg1"/>
                </a:solidFill>
                <a:sym typeface="+mn-ea"/>
              </a:rPr>
              <a:t>Benefit conflict between “corss-cutting concerns team” vs “business team”, while business logic based on microservice framework</a:t>
            </a:r>
            <a:endParaRPr lang="en-US" altLang="zh-CN">
              <a:solidFill>
                <a:schemeClr val="bg1"/>
              </a:solidFill>
              <a:sym typeface="+mn-ea"/>
            </a:endParaRPr>
          </a:p>
          <a:p>
            <a:r>
              <a:rPr lang="en-US" altLang="zh-CN">
                <a:solidFill>
                  <a:schemeClr val="bg1"/>
                </a:solidFill>
              </a:rPr>
              <a:t>C</a:t>
            </a:r>
            <a:r>
              <a:rPr lang="zh-CN" altLang="en-US">
                <a:solidFill>
                  <a:schemeClr val="bg1"/>
                </a:solidFill>
              </a:rPr>
              <a:t>ross-cutting concerns logic </a:t>
            </a:r>
            <a:r>
              <a:rPr lang="en-US" altLang="zh-CN">
                <a:solidFill>
                  <a:schemeClr val="bg1"/>
                </a:solidFill>
              </a:rPr>
              <a:t>change </a:t>
            </a:r>
            <a:r>
              <a:rPr lang="zh-CN" altLang="en-US">
                <a:solidFill>
                  <a:schemeClr val="bg1"/>
                </a:solidFill>
              </a:rPr>
              <a:t>needs </a:t>
            </a:r>
            <a:r>
              <a:rPr lang="en-US" altLang="zh-CN">
                <a:solidFill>
                  <a:schemeClr val="bg1"/>
                </a:solidFill>
              </a:rPr>
              <a:t>to</a:t>
            </a:r>
            <a:r>
              <a:rPr lang="zh-CN" altLang="en-US">
                <a:solidFill>
                  <a:schemeClr val="bg1"/>
                </a:solidFill>
              </a:rPr>
              <a:t> update </a:t>
            </a:r>
            <a:r>
              <a:rPr lang="en-US" altLang="zh-CN">
                <a:solidFill>
                  <a:schemeClr val="bg1"/>
                </a:solidFill>
              </a:rPr>
              <a:t>all </a:t>
            </a:r>
            <a:r>
              <a:rPr lang="zh-CN" altLang="en-US">
                <a:solidFill>
                  <a:schemeClr val="bg1"/>
                </a:solidFill>
              </a:rPr>
              <a:t>existing services individually</a:t>
            </a:r>
            <a:endParaRPr lang="zh-CN" altLang="en-US">
              <a:solidFill>
                <a:schemeClr val="bg1"/>
              </a:solidFill>
            </a:endParaRPr>
          </a:p>
          <a:p>
            <a:pPr marL="0" indent="0">
              <a:buNone/>
            </a:pP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Service Mesh</a:t>
            </a:r>
            <a:endParaRPr lang="zh-CN" altLang="en-US">
              <a:solidFill>
                <a:schemeClr val="bg1"/>
              </a:solidFill>
            </a:endParaRPr>
          </a:p>
        </p:txBody>
      </p:sp>
      <p:sp>
        <p:nvSpPr>
          <p:cNvPr id="3" name="内容占位符 2"/>
          <p:cNvSpPr>
            <a:spLocks noGrp="1"/>
          </p:cNvSpPr>
          <p:nvPr>
            <p:ph idx="1"/>
          </p:nvPr>
        </p:nvSpPr>
        <p:spPr/>
        <p:txBody>
          <a:bodyPr/>
          <a:p>
            <a:r>
              <a:rPr lang="en-US" altLang="zh-CN">
                <a:solidFill>
                  <a:schemeClr val="bg1"/>
                </a:solidFill>
              </a:rPr>
              <a:t>A</a:t>
            </a:r>
            <a:r>
              <a:rPr lang="zh-CN" altLang="en-US">
                <a:solidFill>
                  <a:schemeClr val="bg1"/>
                </a:solidFill>
              </a:rPr>
              <a:t> configurable, low‑latency infrastructure layer</a:t>
            </a:r>
            <a:endParaRPr lang="zh-CN" altLang="en-US">
              <a:solidFill>
                <a:schemeClr val="bg1"/>
              </a:solidFill>
            </a:endParaRPr>
          </a:p>
          <a:p>
            <a:r>
              <a:rPr lang="en-US" altLang="zh-CN">
                <a:solidFill>
                  <a:schemeClr val="bg1"/>
                </a:solidFill>
              </a:rPr>
              <a:t>H</a:t>
            </a:r>
            <a:r>
              <a:rPr lang="zh-CN" altLang="en-US">
                <a:solidFill>
                  <a:schemeClr val="bg1"/>
                </a:solidFill>
              </a:rPr>
              <a:t>andle network‑based interprocess communication </a:t>
            </a:r>
            <a:endParaRPr lang="zh-CN" altLang="en-US">
              <a:solidFill>
                <a:schemeClr val="bg1"/>
              </a:solidFill>
            </a:endParaRPr>
          </a:p>
          <a:p>
            <a:r>
              <a:rPr lang="en-US" altLang="zh-CN">
                <a:solidFill>
                  <a:schemeClr val="bg1"/>
                </a:solidFill>
              </a:rPr>
              <a:t>P</a:t>
            </a:r>
            <a:r>
              <a:rPr lang="zh-CN" altLang="en-US">
                <a:solidFill>
                  <a:schemeClr val="bg1"/>
                </a:solidFill>
              </a:rPr>
              <a:t>rovides critical capabilities including service discovery, load balancing, encryption, observability, traceability, authentication and authorization, and support for the circuit breaker pattern.</a:t>
            </a:r>
            <a:endParaRPr lang="zh-CN" altLang="en-US">
              <a:solidFill>
                <a:schemeClr val="bg1"/>
              </a:solidFill>
            </a:endParaRPr>
          </a:p>
          <a:p>
            <a:r>
              <a:rPr lang="en-US" altLang="zh-CN">
                <a:solidFill>
                  <a:schemeClr val="bg1"/>
                </a:solidFill>
              </a:rPr>
              <a:t>A</a:t>
            </a:r>
            <a:r>
              <a:rPr lang="zh-CN" altLang="en-US">
                <a:solidFill>
                  <a:schemeClr val="bg1"/>
                </a:solidFill>
              </a:rPr>
              <a:t> sidecar for each service instance</a:t>
            </a:r>
            <a:endParaRPr lang="zh-CN" altLang="en-US">
              <a:solidFill>
                <a:schemeClr val="bg1"/>
              </a:solidFill>
            </a:endParaRPr>
          </a:p>
          <a:p>
            <a:r>
              <a:rPr lang="en-US" altLang="zh-CN">
                <a:solidFill>
                  <a:schemeClr val="bg1"/>
                </a:solidFill>
              </a:rPr>
              <a:t>Upgrade individually, o</a:t>
            </a:r>
            <a:r>
              <a:rPr lang="zh-CN" altLang="en-US">
                <a:solidFill>
                  <a:schemeClr val="bg1"/>
                </a:solidFill>
              </a:rPr>
              <a:t>perations teams </a:t>
            </a:r>
            <a:r>
              <a:rPr lang="en-US" altLang="zh-CN">
                <a:solidFill>
                  <a:schemeClr val="bg1"/>
                </a:solidFill>
              </a:rPr>
              <a:t>for sidecar, business teams for business service</a:t>
            </a:r>
            <a:endParaRPr lang="en-US" altLang="zh-CN">
              <a:solidFill>
                <a:schemeClr val="bg1"/>
              </a:solidFill>
            </a:endParaRPr>
          </a:p>
        </p:txBody>
      </p:sp>
      <p:sp>
        <p:nvSpPr>
          <p:cNvPr id="4" name="文本框 3">
            <a:hlinkClick r:id="rId1" action="ppaction://hlinkfile"/>
          </p:cNvPr>
          <p:cNvSpPr txBox="1"/>
          <p:nvPr/>
        </p:nvSpPr>
        <p:spPr>
          <a:xfrm>
            <a:off x="0" y="6582410"/>
            <a:ext cx="5161915" cy="275590"/>
          </a:xfrm>
          <a:prstGeom prst="rect">
            <a:avLst/>
          </a:prstGeom>
          <a:noFill/>
        </p:spPr>
        <p:txBody>
          <a:bodyPr wrap="square" rtlCol="0" anchor="t">
            <a:spAutoFit/>
          </a:bodyPr>
          <a:p>
            <a:r>
              <a:rPr lang="en-US" altLang="zh-CN" sz="1200" i="1">
                <a:solidFill>
                  <a:schemeClr val="bg1"/>
                </a:solidFill>
                <a:hlinkClick r:id="rId1" action="ppaction://hlinkfile"/>
              </a:rPr>
              <a:t>https://</a:t>
            </a:r>
            <a:r>
              <a:rPr lang="zh-CN" altLang="en-US" sz="1200" i="1">
                <a:solidFill>
                  <a:schemeClr val="bg1"/>
                </a:solidFill>
                <a:hlinkClick r:id="rId1" action="ppaction://hlinkfile"/>
              </a:rPr>
              <a:t>nginx.com/blog/what-is-a-service-mesh/</a:t>
            </a:r>
            <a:endParaRPr lang="zh-CN" altLang="en-US" sz="1200" i="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矩形 11"/>
          <p:cNvSpPr/>
          <p:nvPr/>
        </p:nvSpPr>
        <p:spPr>
          <a:xfrm>
            <a:off x="838200" y="2268855"/>
            <a:ext cx="2608580" cy="4246245"/>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矩形 8"/>
          <p:cNvSpPr/>
          <p:nvPr/>
        </p:nvSpPr>
        <p:spPr>
          <a:xfrm>
            <a:off x="998220" y="3070225"/>
            <a:ext cx="2293620" cy="3361690"/>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en-US" altLang="zh-CN">
                <a:solidFill>
                  <a:schemeClr val="bg1"/>
                </a:solidFill>
              </a:rPr>
              <a:t>Microservice to Service Mesh</a:t>
            </a:r>
            <a:endParaRPr lang="en-US" altLang="zh-CN">
              <a:solidFill>
                <a:schemeClr val="bg1"/>
              </a:solidFill>
            </a:endParaRPr>
          </a:p>
        </p:txBody>
      </p:sp>
      <p:sp>
        <p:nvSpPr>
          <p:cNvPr id="3" name="矩形 2"/>
          <p:cNvSpPr/>
          <p:nvPr/>
        </p:nvSpPr>
        <p:spPr>
          <a:xfrm>
            <a:off x="1144905" y="3457575"/>
            <a:ext cx="2048510" cy="309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protocol codec</a:t>
            </a:r>
            <a:endParaRPr lang="en-US" altLang="zh-CN" sz="1600"/>
          </a:p>
        </p:txBody>
      </p:sp>
      <p:sp>
        <p:nvSpPr>
          <p:cNvPr id="4" name="矩形 3"/>
          <p:cNvSpPr/>
          <p:nvPr/>
        </p:nvSpPr>
        <p:spPr>
          <a:xfrm>
            <a:off x="1144905" y="3871595"/>
            <a:ext cx="2047875" cy="337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service discovery</a:t>
            </a:r>
            <a:endParaRPr lang="en-US" altLang="zh-CN" sz="1600"/>
          </a:p>
        </p:txBody>
      </p:sp>
      <p:sp>
        <p:nvSpPr>
          <p:cNvPr id="5" name="矩形 4"/>
          <p:cNvSpPr/>
          <p:nvPr/>
        </p:nvSpPr>
        <p:spPr>
          <a:xfrm>
            <a:off x="1144905" y="428561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load balance</a:t>
            </a:r>
            <a:endParaRPr lang="en-US" altLang="zh-CN" sz="1600"/>
          </a:p>
        </p:txBody>
      </p:sp>
      <p:sp>
        <p:nvSpPr>
          <p:cNvPr id="6" name="矩形 5"/>
          <p:cNvSpPr/>
          <p:nvPr/>
        </p:nvSpPr>
        <p:spPr>
          <a:xfrm>
            <a:off x="1144905" y="469963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circut break</a:t>
            </a:r>
            <a:endParaRPr lang="en-US" altLang="zh-CN" sz="1600"/>
          </a:p>
        </p:txBody>
      </p:sp>
      <p:sp>
        <p:nvSpPr>
          <p:cNvPr id="7" name="矩形 6"/>
          <p:cNvSpPr/>
          <p:nvPr/>
        </p:nvSpPr>
        <p:spPr>
          <a:xfrm>
            <a:off x="1144905" y="511365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observability</a:t>
            </a:r>
            <a:endParaRPr lang="zh-CN" altLang="en-US" sz="1600">
              <a:solidFill>
                <a:schemeClr val="bg1"/>
              </a:solidFill>
              <a:sym typeface="+mn-ea"/>
            </a:endParaRPr>
          </a:p>
        </p:txBody>
      </p:sp>
      <p:sp>
        <p:nvSpPr>
          <p:cNvPr id="8" name="矩形 7"/>
          <p:cNvSpPr/>
          <p:nvPr/>
        </p:nvSpPr>
        <p:spPr>
          <a:xfrm>
            <a:off x="1144905" y="552767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traceability</a:t>
            </a:r>
            <a:endParaRPr lang="zh-CN" altLang="en-US" sz="1600">
              <a:solidFill>
                <a:schemeClr val="bg1"/>
              </a:solidFill>
              <a:sym typeface="+mn-ea"/>
            </a:endParaRPr>
          </a:p>
        </p:txBody>
      </p:sp>
      <p:sp>
        <p:nvSpPr>
          <p:cNvPr id="11" name="矩形 10"/>
          <p:cNvSpPr/>
          <p:nvPr/>
        </p:nvSpPr>
        <p:spPr>
          <a:xfrm>
            <a:off x="1135380" y="2635250"/>
            <a:ext cx="2048510" cy="3003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buisness logic</a:t>
            </a:r>
            <a:endParaRPr lang="en-US" altLang="zh-CN" sz="1600"/>
          </a:p>
        </p:txBody>
      </p:sp>
      <p:sp>
        <p:nvSpPr>
          <p:cNvPr id="13" name="文本框 12"/>
          <p:cNvSpPr txBox="1"/>
          <p:nvPr/>
        </p:nvSpPr>
        <p:spPr>
          <a:xfrm>
            <a:off x="1699260" y="2271395"/>
            <a:ext cx="939800" cy="368300"/>
          </a:xfrm>
          <a:prstGeom prst="rect">
            <a:avLst/>
          </a:prstGeom>
          <a:noFill/>
        </p:spPr>
        <p:txBody>
          <a:bodyPr wrap="none" rtlCol="0">
            <a:spAutoFit/>
          </a:bodyPr>
          <a:p>
            <a:r>
              <a:rPr lang="en-US" altLang="zh-CN">
                <a:solidFill>
                  <a:srgbClr val="002060"/>
                </a:solidFill>
              </a:rPr>
              <a:t>Service</a:t>
            </a:r>
            <a:endParaRPr lang="en-US" altLang="zh-CN">
              <a:solidFill>
                <a:srgbClr val="002060"/>
              </a:solidFill>
            </a:endParaRPr>
          </a:p>
        </p:txBody>
      </p:sp>
      <p:sp>
        <p:nvSpPr>
          <p:cNvPr id="14" name="文本框 13"/>
          <p:cNvSpPr txBox="1"/>
          <p:nvPr/>
        </p:nvSpPr>
        <p:spPr>
          <a:xfrm>
            <a:off x="1872615" y="3117850"/>
            <a:ext cx="592455" cy="337185"/>
          </a:xfrm>
          <a:prstGeom prst="rect">
            <a:avLst/>
          </a:prstGeom>
          <a:noFill/>
        </p:spPr>
        <p:txBody>
          <a:bodyPr wrap="none" rtlCol="0">
            <a:spAutoFit/>
          </a:bodyPr>
          <a:p>
            <a:r>
              <a:rPr lang="en-US" altLang="zh-CN" sz="1600">
                <a:solidFill>
                  <a:schemeClr val="bg1"/>
                </a:solidFill>
              </a:rPr>
              <a:t>SDK</a:t>
            </a:r>
            <a:endParaRPr lang="en-US" altLang="zh-CN" sz="1600">
              <a:solidFill>
                <a:schemeClr val="bg1"/>
              </a:solidFill>
            </a:endParaRPr>
          </a:p>
        </p:txBody>
      </p:sp>
      <p:sp>
        <p:nvSpPr>
          <p:cNvPr id="15" name="矩形 14"/>
          <p:cNvSpPr/>
          <p:nvPr/>
        </p:nvSpPr>
        <p:spPr>
          <a:xfrm>
            <a:off x="1145540" y="594169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bg1"/>
                </a:solidFill>
                <a:sym typeface="+mn-ea"/>
              </a:rPr>
              <a:t>...</a:t>
            </a:r>
            <a:endParaRPr lang="en-US" altLang="zh-CN" sz="1600">
              <a:solidFill>
                <a:schemeClr val="bg1"/>
              </a:solidFill>
              <a:sym typeface="+mn-ea"/>
            </a:endParaRPr>
          </a:p>
        </p:txBody>
      </p:sp>
      <p:sp>
        <p:nvSpPr>
          <p:cNvPr id="16" name="矩形 15"/>
          <p:cNvSpPr/>
          <p:nvPr/>
        </p:nvSpPr>
        <p:spPr>
          <a:xfrm>
            <a:off x="5477510" y="2268855"/>
            <a:ext cx="2608580" cy="2319655"/>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矩形 16"/>
          <p:cNvSpPr/>
          <p:nvPr/>
        </p:nvSpPr>
        <p:spPr>
          <a:xfrm>
            <a:off x="5637530" y="3070225"/>
            <a:ext cx="2293620" cy="1325880"/>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矩形 17"/>
          <p:cNvSpPr/>
          <p:nvPr/>
        </p:nvSpPr>
        <p:spPr>
          <a:xfrm>
            <a:off x="5784215" y="3457575"/>
            <a:ext cx="2048510" cy="309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protocol codec</a:t>
            </a:r>
            <a:endParaRPr lang="en-US" altLang="zh-CN" sz="1600"/>
          </a:p>
        </p:txBody>
      </p:sp>
      <p:sp>
        <p:nvSpPr>
          <p:cNvPr id="19" name="矩形 18"/>
          <p:cNvSpPr/>
          <p:nvPr/>
        </p:nvSpPr>
        <p:spPr>
          <a:xfrm>
            <a:off x="5784215" y="3871595"/>
            <a:ext cx="2047875" cy="337185"/>
          </a:xfrm>
          <a:prstGeom prst="rect">
            <a:avLst/>
          </a:prstGeom>
          <a:ln w="28575" cmpd="dbl">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600"/>
          </a:p>
        </p:txBody>
      </p:sp>
      <p:sp>
        <p:nvSpPr>
          <p:cNvPr id="24" name="矩形 23"/>
          <p:cNvSpPr/>
          <p:nvPr/>
        </p:nvSpPr>
        <p:spPr>
          <a:xfrm>
            <a:off x="5774690" y="2635250"/>
            <a:ext cx="2048510" cy="3003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buisness logic</a:t>
            </a:r>
            <a:endParaRPr lang="en-US" altLang="zh-CN" sz="1600"/>
          </a:p>
        </p:txBody>
      </p:sp>
      <p:sp>
        <p:nvSpPr>
          <p:cNvPr id="25" name="文本框 24"/>
          <p:cNvSpPr txBox="1"/>
          <p:nvPr/>
        </p:nvSpPr>
        <p:spPr>
          <a:xfrm>
            <a:off x="6338570" y="2271395"/>
            <a:ext cx="939800" cy="368300"/>
          </a:xfrm>
          <a:prstGeom prst="rect">
            <a:avLst/>
          </a:prstGeom>
          <a:noFill/>
        </p:spPr>
        <p:txBody>
          <a:bodyPr wrap="none" rtlCol="0">
            <a:spAutoFit/>
          </a:bodyPr>
          <a:p>
            <a:r>
              <a:rPr lang="en-US" altLang="zh-CN">
                <a:solidFill>
                  <a:srgbClr val="002060"/>
                </a:solidFill>
              </a:rPr>
              <a:t>Service</a:t>
            </a:r>
            <a:endParaRPr lang="en-US" altLang="zh-CN">
              <a:solidFill>
                <a:srgbClr val="002060"/>
              </a:solidFill>
            </a:endParaRPr>
          </a:p>
        </p:txBody>
      </p:sp>
      <p:sp>
        <p:nvSpPr>
          <p:cNvPr id="26" name="文本框 25"/>
          <p:cNvSpPr txBox="1"/>
          <p:nvPr/>
        </p:nvSpPr>
        <p:spPr>
          <a:xfrm>
            <a:off x="6306820" y="3117850"/>
            <a:ext cx="980440" cy="337185"/>
          </a:xfrm>
          <a:prstGeom prst="rect">
            <a:avLst/>
          </a:prstGeom>
          <a:noFill/>
        </p:spPr>
        <p:txBody>
          <a:bodyPr wrap="none" rtlCol="0">
            <a:spAutoFit/>
          </a:bodyPr>
          <a:p>
            <a:r>
              <a:rPr lang="en-US" altLang="zh-CN" sz="1600">
                <a:solidFill>
                  <a:schemeClr val="bg1"/>
                </a:solidFill>
              </a:rPr>
              <a:t>Lite SDK</a:t>
            </a:r>
            <a:endParaRPr lang="en-US" altLang="zh-CN" sz="1600">
              <a:solidFill>
                <a:schemeClr val="bg1"/>
              </a:solidFill>
            </a:endParaRPr>
          </a:p>
        </p:txBody>
      </p:sp>
      <p:sp>
        <p:nvSpPr>
          <p:cNvPr id="28" name="矩形 27"/>
          <p:cNvSpPr/>
          <p:nvPr/>
        </p:nvSpPr>
        <p:spPr>
          <a:xfrm>
            <a:off x="8745220" y="2271395"/>
            <a:ext cx="2608580" cy="3143250"/>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矩形 28"/>
          <p:cNvSpPr/>
          <p:nvPr/>
        </p:nvSpPr>
        <p:spPr>
          <a:xfrm>
            <a:off x="8902700" y="2642235"/>
            <a:ext cx="2293620" cy="2637790"/>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矩形 30"/>
          <p:cNvSpPr/>
          <p:nvPr/>
        </p:nvSpPr>
        <p:spPr>
          <a:xfrm>
            <a:off x="9062720" y="2780665"/>
            <a:ext cx="2047875" cy="337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service discovery</a:t>
            </a:r>
            <a:endParaRPr lang="en-US" altLang="zh-CN" sz="1600"/>
          </a:p>
        </p:txBody>
      </p:sp>
      <p:sp>
        <p:nvSpPr>
          <p:cNvPr id="32" name="矩形 31"/>
          <p:cNvSpPr/>
          <p:nvPr/>
        </p:nvSpPr>
        <p:spPr>
          <a:xfrm>
            <a:off x="9062720" y="319468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load balance</a:t>
            </a:r>
            <a:endParaRPr lang="en-US" altLang="zh-CN" sz="1600"/>
          </a:p>
        </p:txBody>
      </p:sp>
      <p:sp>
        <p:nvSpPr>
          <p:cNvPr id="33" name="矩形 32"/>
          <p:cNvSpPr/>
          <p:nvPr/>
        </p:nvSpPr>
        <p:spPr>
          <a:xfrm>
            <a:off x="9062720" y="360870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circut break</a:t>
            </a:r>
            <a:endParaRPr lang="en-US" altLang="zh-CN" sz="1600"/>
          </a:p>
        </p:txBody>
      </p:sp>
      <p:sp>
        <p:nvSpPr>
          <p:cNvPr id="34" name="矩形 33"/>
          <p:cNvSpPr/>
          <p:nvPr/>
        </p:nvSpPr>
        <p:spPr>
          <a:xfrm>
            <a:off x="9062720" y="402272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observability</a:t>
            </a:r>
            <a:endParaRPr lang="zh-CN" altLang="en-US" sz="1600">
              <a:solidFill>
                <a:schemeClr val="bg1"/>
              </a:solidFill>
              <a:sym typeface="+mn-ea"/>
            </a:endParaRPr>
          </a:p>
        </p:txBody>
      </p:sp>
      <p:sp>
        <p:nvSpPr>
          <p:cNvPr id="35" name="矩形 34"/>
          <p:cNvSpPr/>
          <p:nvPr/>
        </p:nvSpPr>
        <p:spPr>
          <a:xfrm>
            <a:off x="9062720" y="443674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traceability</a:t>
            </a:r>
            <a:endParaRPr lang="zh-CN" altLang="en-US" sz="1600">
              <a:solidFill>
                <a:schemeClr val="bg1"/>
              </a:solidFill>
              <a:sym typeface="+mn-ea"/>
            </a:endParaRPr>
          </a:p>
        </p:txBody>
      </p:sp>
      <p:sp>
        <p:nvSpPr>
          <p:cNvPr id="37" name="文本框 36"/>
          <p:cNvSpPr txBox="1"/>
          <p:nvPr/>
        </p:nvSpPr>
        <p:spPr>
          <a:xfrm>
            <a:off x="9606280" y="2273935"/>
            <a:ext cx="960755" cy="368300"/>
          </a:xfrm>
          <a:prstGeom prst="rect">
            <a:avLst/>
          </a:prstGeom>
          <a:noFill/>
        </p:spPr>
        <p:txBody>
          <a:bodyPr wrap="none" rtlCol="0">
            <a:spAutoFit/>
          </a:bodyPr>
          <a:p>
            <a:r>
              <a:rPr lang="en-US" altLang="zh-CN">
                <a:solidFill>
                  <a:srgbClr val="002060"/>
                </a:solidFill>
              </a:rPr>
              <a:t>Sidecar</a:t>
            </a:r>
            <a:endParaRPr lang="en-US" altLang="zh-CN">
              <a:solidFill>
                <a:srgbClr val="002060"/>
              </a:solidFill>
            </a:endParaRPr>
          </a:p>
        </p:txBody>
      </p:sp>
      <p:sp>
        <p:nvSpPr>
          <p:cNvPr id="39" name="矩形 38"/>
          <p:cNvSpPr/>
          <p:nvPr/>
        </p:nvSpPr>
        <p:spPr>
          <a:xfrm>
            <a:off x="9063355" y="485076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bg1"/>
                </a:solidFill>
                <a:sym typeface="+mn-ea"/>
              </a:rPr>
              <a:t>...</a:t>
            </a:r>
            <a:endParaRPr lang="en-US" altLang="zh-CN" sz="1600">
              <a:solidFill>
                <a:schemeClr val="bg1"/>
              </a:solidFill>
              <a:sym typeface="+mn-ea"/>
            </a:endParaRPr>
          </a:p>
        </p:txBody>
      </p:sp>
      <p:sp>
        <p:nvSpPr>
          <p:cNvPr id="40" name="燕尾形箭头 39"/>
          <p:cNvSpPr/>
          <p:nvPr/>
        </p:nvSpPr>
        <p:spPr>
          <a:xfrm>
            <a:off x="3855085" y="3070225"/>
            <a:ext cx="1120140" cy="5461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8078470" y="2271395"/>
            <a:ext cx="792480" cy="829945"/>
          </a:xfrm>
          <a:prstGeom prst="rect">
            <a:avLst/>
          </a:prstGeom>
          <a:noFill/>
          <a:ln>
            <a:noFill/>
          </a:ln>
        </p:spPr>
        <p:txBody>
          <a:bodyPr wrap="none" rtlCol="0" anchor="t">
            <a:spAutoFit/>
          </a:bodyPr>
          <a:p>
            <a:r>
              <a:rPr lang="zh-CN" altLang="en-US" sz="4800">
                <a:solidFill>
                  <a:schemeClr val="accent6">
                    <a:lumMod val="75000"/>
                  </a:schemeClr>
                </a:solidFill>
                <a:latin typeface="宋体" charset="0"/>
                <a:ea typeface="宋体" charset="0"/>
              </a:rPr>
              <a:t>＋</a:t>
            </a:r>
            <a:endParaRPr lang="zh-CN" altLang="en-US" sz="4800">
              <a:solidFill>
                <a:schemeClr val="accent6">
                  <a:lumMod val="75000"/>
                </a:schemeClr>
              </a:solidFill>
              <a:latin typeface="宋体" charset="0"/>
              <a:ea typeface="宋体" charset="0"/>
            </a:endParaRPr>
          </a:p>
        </p:txBody>
      </p:sp>
      <p:cxnSp>
        <p:nvCxnSpPr>
          <p:cNvPr id="43" name="直接连接符 42"/>
          <p:cNvCxnSpPr/>
          <p:nvPr/>
        </p:nvCxnSpPr>
        <p:spPr>
          <a:xfrm flipV="1">
            <a:off x="7866380" y="2698115"/>
            <a:ext cx="1037590" cy="1188085"/>
          </a:xfrm>
          <a:prstGeom prst="line">
            <a:avLst/>
          </a:prstGeom>
          <a:ln w="28575" cmpd="dbl">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852410" y="4227195"/>
            <a:ext cx="1065530" cy="1065530"/>
          </a:xfrm>
          <a:prstGeom prst="line">
            <a:avLst/>
          </a:prstGeom>
          <a:ln w="28575" cmpd="dbl">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Istio Service Mesh</a:t>
            </a:r>
            <a:endParaRPr lang="en-US" altLang="zh-CN">
              <a:solidFill>
                <a:schemeClr val="bg1"/>
              </a:solidFill>
            </a:endParaRPr>
          </a:p>
        </p:txBody>
      </p:sp>
      <p:pic>
        <p:nvPicPr>
          <p:cNvPr id="5" name="图片 4" descr="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50465" y="1521460"/>
            <a:ext cx="7291705" cy="4775835"/>
          </a:xfrm>
          <a:prstGeom prst="rect">
            <a:avLst/>
          </a:prstGeom>
        </p:spPr>
      </p:pic>
      <p:sp>
        <p:nvSpPr>
          <p:cNvPr id="6" name="文本框 5"/>
          <p:cNvSpPr txBox="1"/>
          <p:nvPr/>
        </p:nvSpPr>
        <p:spPr>
          <a:xfrm>
            <a:off x="0" y="6582410"/>
            <a:ext cx="5476240" cy="275590"/>
          </a:xfrm>
          <a:prstGeom prst="rect">
            <a:avLst/>
          </a:prstGeom>
          <a:noFill/>
        </p:spPr>
        <p:txBody>
          <a:bodyPr wrap="square" rtlCol="0" anchor="t">
            <a:spAutoFit/>
          </a:bodyPr>
          <a:p>
            <a:r>
              <a:rPr lang="zh-CN" altLang="en-US" sz="1200" i="1">
                <a:solidFill>
                  <a:schemeClr val="bg1"/>
                </a:solidFill>
                <a:hlinkClick r:id="rId3" action="ppaction://hlinkfile"/>
              </a:rPr>
              <a:t>https://istio.io/latest/about/service-mesh/</a:t>
            </a:r>
            <a:endParaRPr lang="zh-CN" altLang="en-US" sz="1200" i="1">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Service Mesh Sight</a:t>
            </a:r>
            <a:endParaRPr lang="en-US" altLang="zh-CN">
              <a:solidFill>
                <a:schemeClr val="bg1"/>
              </a:solidFill>
            </a:endParaRPr>
          </a:p>
        </p:txBody>
      </p:sp>
      <p:pic>
        <p:nvPicPr>
          <p:cNvPr id="4" name="图片 3"/>
          <p:cNvPicPr>
            <a:picLocks noChangeAspect="1"/>
          </p:cNvPicPr>
          <p:nvPr/>
        </p:nvPicPr>
        <p:blipFill>
          <a:blip r:embed="rId1"/>
          <a:stretch>
            <a:fillRect/>
          </a:stretch>
        </p:blipFill>
        <p:spPr>
          <a:xfrm>
            <a:off x="2095500" y="2207895"/>
            <a:ext cx="8001000" cy="3524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7565" y="365125"/>
            <a:ext cx="10515600" cy="1325563"/>
          </a:xfrm>
        </p:spPr>
        <p:txBody>
          <a:bodyPr/>
          <a:p>
            <a:r>
              <a:rPr lang="en-US" altLang="zh-CN">
                <a:solidFill>
                  <a:schemeClr val="bg1"/>
                </a:solidFill>
              </a:rPr>
              <a:t>Monolithic</a:t>
            </a:r>
            <a:endParaRPr lang="en-US" altLang="zh-CN">
              <a:solidFill>
                <a:schemeClr val="bg1"/>
              </a:solidFill>
            </a:endParaRPr>
          </a:p>
        </p:txBody>
      </p:sp>
      <p:sp>
        <p:nvSpPr>
          <p:cNvPr id="5" name="文本框 4"/>
          <p:cNvSpPr txBox="1"/>
          <p:nvPr/>
        </p:nvSpPr>
        <p:spPr>
          <a:xfrm>
            <a:off x="0" y="6551295"/>
            <a:ext cx="7393940" cy="306705"/>
          </a:xfrm>
          <a:prstGeom prst="rect">
            <a:avLst/>
          </a:prstGeom>
          <a:noFill/>
        </p:spPr>
        <p:txBody>
          <a:bodyPr wrap="square" rtlCol="0" anchor="t">
            <a:spAutoFit/>
          </a:bodyPr>
          <a:p>
            <a:r>
              <a:rPr lang="zh-CN" altLang="en-US" sz="1400" i="1">
                <a:solidFill>
                  <a:schemeClr val="bg1"/>
                </a:solidFill>
                <a:hlinkClick r:id="rId1" action="ppaction://hlinkfile"/>
              </a:rPr>
              <a:t>https://microservices.io/patterns/monolithic.html</a:t>
            </a:r>
            <a:endParaRPr lang="zh-CN" altLang="en-US" sz="1400" i="1">
              <a:solidFill>
                <a:schemeClr val="bg1"/>
              </a:solidFill>
            </a:endParaRPr>
          </a:p>
        </p:txBody>
      </p:sp>
      <p:pic>
        <p:nvPicPr>
          <p:cNvPr id="3" name="图片 2"/>
          <p:cNvPicPr>
            <a:picLocks noChangeAspect="1"/>
          </p:cNvPicPr>
          <p:nvPr/>
        </p:nvPicPr>
        <p:blipFill>
          <a:blip r:embed="rId2"/>
          <a:stretch>
            <a:fillRect/>
          </a:stretch>
        </p:blipFill>
        <p:spPr>
          <a:xfrm>
            <a:off x="3051810" y="1433195"/>
            <a:ext cx="6089015" cy="45669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More data-panel options</a:t>
            </a:r>
            <a:endParaRPr lang="en-US" altLang="zh-CN">
              <a:solidFill>
                <a:schemeClr val="bg1"/>
              </a:solidFill>
            </a:endParaRPr>
          </a:p>
        </p:txBody>
      </p:sp>
      <p:pic>
        <p:nvPicPr>
          <p:cNvPr id="3" name="图片 2"/>
          <p:cNvPicPr>
            <a:picLocks noChangeAspect="1"/>
          </p:cNvPicPr>
          <p:nvPr/>
        </p:nvPicPr>
        <p:blipFill>
          <a:blip r:embed="rId1"/>
          <a:stretch>
            <a:fillRect/>
          </a:stretch>
        </p:blipFill>
        <p:spPr>
          <a:xfrm>
            <a:off x="1986915" y="2406015"/>
            <a:ext cx="8218170" cy="27019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Proxy </a:t>
            </a:r>
            <a:r>
              <a:rPr lang="en-US" altLang="zh-CN" sz="3600">
                <a:solidFill>
                  <a:schemeClr val="bg1"/>
                </a:solidFill>
              </a:rPr>
              <a:t>vs </a:t>
            </a:r>
            <a:r>
              <a:rPr lang="en-US" altLang="zh-CN">
                <a:solidFill>
                  <a:schemeClr val="bg1"/>
                </a:solidFill>
              </a:rPr>
              <a:t>Proxyless</a:t>
            </a:r>
            <a:endParaRPr lang="en-US" altLang="zh-CN">
              <a:solidFill>
                <a:schemeClr val="bg1"/>
              </a:solidFill>
            </a:endParaRPr>
          </a:p>
        </p:txBody>
      </p:sp>
      <p:pic>
        <p:nvPicPr>
          <p:cNvPr id="7" name="图片 6" descr="10--invert(已去底)"/>
          <p:cNvPicPr>
            <a:picLocks noChangeAspect="1"/>
          </p:cNvPicPr>
          <p:nvPr/>
        </p:nvPicPr>
        <p:blipFill>
          <a:blip r:embed="rId1"/>
          <a:stretch>
            <a:fillRect/>
          </a:stretch>
        </p:blipFill>
        <p:spPr>
          <a:xfrm>
            <a:off x="1612900" y="1328420"/>
            <a:ext cx="8966835" cy="4815840"/>
          </a:xfrm>
          <a:prstGeom prst="rect">
            <a:avLst/>
          </a:prstGeom>
        </p:spPr>
      </p:pic>
      <p:sp>
        <p:nvSpPr>
          <p:cNvPr id="8" name="文本框 7"/>
          <p:cNvSpPr txBox="1"/>
          <p:nvPr/>
        </p:nvSpPr>
        <p:spPr>
          <a:xfrm>
            <a:off x="0" y="6582410"/>
            <a:ext cx="7182485" cy="275590"/>
          </a:xfrm>
          <a:prstGeom prst="rect">
            <a:avLst/>
          </a:prstGeom>
          <a:noFill/>
        </p:spPr>
        <p:txBody>
          <a:bodyPr wrap="square" rtlCol="0" anchor="t">
            <a:spAutoFit/>
          </a:bodyPr>
          <a:p>
            <a:r>
              <a:rPr lang="zh-CN" altLang="en-US" sz="1200" i="1">
                <a:solidFill>
                  <a:schemeClr val="bg1"/>
                </a:solidFill>
                <a:hlinkClick r:id="rId2" action="ppaction://hlinkfile"/>
              </a:rPr>
              <a:t>https://mp.weixin.qq.com/s/G8vmlJyaimux_K-548kFbA</a:t>
            </a:r>
            <a:endParaRPr lang="zh-CN" altLang="en-US" sz="1200" i="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chemeClr val="bg1"/>
                </a:solidFill>
              </a:rPr>
              <a:t>Proxyless Mesh </a:t>
            </a:r>
            <a:r>
              <a:rPr lang="en-US" altLang="zh-CN" sz="3600">
                <a:solidFill>
                  <a:schemeClr val="bg1"/>
                </a:solidFill>
              </a:rPr>
              <a:t>vs </a:t>
            </a:r>
            <a:r>
              <a:rPr lang="en-US" altLang="zh-CN">
                <a:solidFill>
                  <a:schemeClr val="bg1"/>
                </a:solidFill>
              </a:rPr>
              <a:t>Tranditional-Microservice</a:t>
            </a:r>
            <a:endParaRPr lang="en-US" altLang="zh-CN">
              <a:solidFill>
                <a:schemeClr val="bg1"/>
              </a:solidFill>
            </a:endParaRPr>
          </a:p>
        </p:txBody>
      </p:sp>
      <p:sp>
        <p:nvSpPr>
          <p:cNvPr id="5" name="内容占位符 4"/>
          <p:cNvSpPr>
            <a:spLocks noGrp="1"/>
          </p:cNvSpPr>
          <p:nvPr>
            <p:ph idx="1"/>
          </p:nvPr>
        </p:nvSpPr>
        <p:spPr/>
        <p:txBody>
          <a:bodyPr/>
          <a:p>
            <a:r>
              <a:rPr lang="en-US">
                <a:solidFill>
                  <a:schemeClr val="bg1"/>
                </a:solidFill>
              </a:rPr>
              <a:t>Mesh is an </a:t>
            </a:r>
            <a:r>
              <a:rPr lang="zh-CN" altLang="en-US">
                <a:solidFill>
                  <a:schemeClr val="bg1"/>
                </a:solidFill>
                <a:sym typeface="+mn-ea"/>
              </a:rPr>
              <a:t>capabilities </a:t>
            </a:r>
            <a:r>
              <a:rPr lang="en-US">
                <a:solidFill>
                  <a:schemeClr val="bg1"/>
                </a:solidFill>
              </a:rPr>
              <a:t>standard, managed by control panel</a:t>
            </a:r>
            <a:endParaRPr lang="en-US">
              <a:solidFill>
                <a:schemeClr val="bg1"/>
              </a:solidFill>
            </a:endParaRPr>
          </a:p>
          <a:p>
            <a:r>
              <a:rPr lang="en-US">
                <a:solidFill>
                  <a:schemeClr val="bg1"/>
                </a:solidFill>
              </a:rPr>
              <a:t>Proxyless is </a:t>
            </a:r>
            <a:r>
              <a:rPr lang="en-US">
                <a:solidFill>
                  <a:schemeClr val="bg1"/>
                </a:solidFill>
                <a:sym typeface="+mn-ea"/>
              </a:rPr>
              <a:t>prefer </a:t>
            </a:r>
            <a:r>
              <a:rPr lang="en-US">
                <a:solidFill>
                  <a:schemeClr val="bg1"/>
                </a:solidFill>
              </a:rPr>
              <a:t>a deployment composite mode</a:t>
            </a:r>
            <a:endParaRPr lang="en-US">
              <a:solidFill>
                <a:schemeClr val="bg1"/>
              </a:solidFill>
            </a:endParaRPr>
          </a:p>
          <a:p>
            <a:endParaRPr lang="en-US">
              <a:solidFill>
                <a:schemeClr val="bg1"/>
              </a:solidFill>
            </a:endParaRPr>
          </a:p>
          <a:p>
            <a:r>
              <a:rPr lang="en-US">
                <a:solidFill>
                  <a:schemeClr val="bg1"/>
                </a:solidFill>
              </a:rPr>
              <a:t>Tranditional-Microservice build on </a:t>
            </a:r>
            <a:r>
              <a:rPr lang="zh-CN" altLang="en-US">
                <a:solidFill>
                  <a:schemeClr val="bg1"/>
                </a:solidFill>
                <a:sym typeface="+mn-ea"/>
              </a:rPr>
              <a:t>capabilities </a:t>
            </a:r>
            <a:r>
              <a:rPr lang="en-US">
                <a:solidFill>
                  <a:schemeClr val="bg1"/>
                </a:solidFill>
              </a:rPr>
              <a:t>framework</a:t>
            </a:r>
            <a:endParaRPr lang="en-US">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eBPF</a:t>
            </a:r>
            <a:endParaRPr lang="en-US" altLang="zh-CN">
              <a:solidFill>
                <a:schemeClr val="bg1"/>
              </a:solidFill>
            </a:endParaRPr>
          </a:p>
        </p:txBody>
      </p:sp>
      <p:sp>
        <p:nvSpPr>
          <p:cNvPr id="4" name="文本框 3"/>
          <p:cNvSpPr txBox="1"/>
          <p:nvPr/>
        </p:nvSpPr>
        <p:spPr>
          <a:xfrm>
            <a:off x="0" y="6582410"/>
            <a:ext cx="7365365" cy="275590"/>
          </a:xfrm>
          <a:prstGeom prst="rect">
            <a:avLst/>
          </a:prstGeom>
          <a:noFill/>
        </p:spPr>
        <p:txBody>
          <a:bodyPr wrap="square" rtlCol="0" anchor="t">
            <a:spAutoFit/>
          </a:bodyPr>
          <a:p>
            <a:r>
              <a:rPr lang="zh-CN" altLang="en-US" sz="1200" i="1">
                <a:solidFill>
                  <a:schemeClr val="bg1"/>
                </a:solidFill>
                <a:hlinkClick r:id="rId1" action="ppaction://hlinkfile"/>
              </a:rPr>
              <a:t>https://ebpf.io/</a:t>
            </a:r>
            <a:endParaRPr lang="zh-CN" altLang="en-US" sz="1200" i="1">
              <a:solidFill>
                <a:schemeClr val="bg1"/>
              </a:solidFill>
            </a:endParaRPr>
          </a:p>
        </p:txBody>
      </p:sp>
      <p:pic>
        <p:nvPicPr>
          <p:cNvPr id="3" name="图片 2"/>
          <p:cNvPicPr>
            <a:picLocks noChangeAspect="1"/>
          </p:cNvPicPr>
          <p:nvPr/>
        </p:nvPicPr>
        <p:blipFill>
          <a:blip r:embed="rId2"/>
          <a:stretch>
            <a:fillRect/>
          </a:stretch>
        </p:blipFill>
        <p:spPr>
          <a:xfrm>
            <a:off x="1795780" y="1691005"/>
            <a:ext cx="8601075" cy="44100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eBPF Service Mesh</a:t>
            </a:r>
            <a:endParaRPr lang="en-US" altLang="zh-CN">
              <a:solidFill>
                <a:schemeClr val="bg1"/>
              </a:solidFill>
            </a:endParaRPr>
          </a:p>
        </p:txBody>
      </p:sp>
      <p:sp>
        <p:nvSpPr>
          <p:cNvPr id="4" name="文本框 3"/>
          <p:cNvSpPr txBox="1"/>
          <p:nvPr/>
        </p:nvSpPr>
        <p:spPr>
          <a:xfrm>
            <a:off x="0" y="6582410"/>
            <a:ext cx="7365365" cy="275590"/>
          </a:xfrm>
          <a:prstGeom prst="rect">
            <a:avLst/>
          </a:prstGeom>
          <a:noFill/>
        </p:spPr>
        <p:txBody>
          <a:bodyPr wrap="square" rtlCol="0" anchor="t">
            <a:spAutoFit/>
          </a:bodyPr>
          <a:p>
            <a:r>
              <a:rPr lang="zh-CN" altLang="en-US" sz="1200" i="1">
                <a:solidFill>
                  <a:schemeClr val="bg1"/>
                </a:solidFill>
                <a:hlinkClick r:id="rId1" action="ppaction://hlinkfile"/>
              </a:rPr>
              <a:t>https://isovalent.com/blog/post/2021-12-08-ebpf-servicemesh</a:t>
            </a:r>
            <a:endParaRPr lang="zh-CN" altLang="en-US" sz="1200" i="1">
              <a:solidFill>
                <a:schemeClr val="bg1"/>
              </a:solidFill>
            </a:endParaRPr>
          </a:p>
        </p:txBody>
      </p:sp>
      <p:pic>
        <p:nvPicPr>
          <p:cNvPr id="6" name="图片 5"/>
          <p:cNvPicPr>
            <a:picLocks noChangeAspect="1"/>
          </p:cNvPicPr>
          <p:nvPr/>
        </p:nvPicPr>
        <p:blipFill>
          <a:blip r:embed="rId2"/>
          <a:stretch>
            <a:fillRect/>
          </a:stretch>
        </p:blipFill>
        <p:spPr>
          <a:xfrm>
            <a:off x="-993140" y="1691005"/>
            <a:ext cx="7026275" cy="3971925"/>
          </a:xfrm>
          <a:prstGeom prst="rect">
            <a:avLst/>
          </a:prstGeom>
        </p:spPr>
      </p:pic>
      <p:pic>
        <p:nvPicPr>
          <p:cNvPr id="7" name="图片 6"/>
          <p:cNvPicPr>
            <a:picLocks noChangeAspect="1"/>
          </p:cNvPicPr>
          <p:nvPr/>
        </p:nvPicPr>
        <p:blipFill>
          <a:blip r:embed="rId3"/>
          <a:stretch>
            <a:fillRect/>
          </a:stretch>
        </p:blipFill>
        <p:spPr>
          <a:xfrm>
            <a:off x="5385435" y="2030730"/>
            <a:ext cx="7367905" cy="3238500"/>
          </a:xfrm>
          <a:prstGeom prst="rect">
            <a:avLst/>
          </a:prstGeom>
        </p:spPr>
      </p:pic>
      <p:sp>
        <p:nvSpPr>
          <p:cNvPr id="8" name="右箭头 7"/>
          <p:cNvSpPr/>
          <p:nvPr/>
        </p:nvSpPr>
        <p:spPr>
          <a:xfrm>
            <a:off x="5127625" y="3636645"/>
            <a:ext cx="960120" cy="470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sym typeface="+mn-ea"/>
              </a:rPr>
              <a:t>D</a:t>
            </a:r>
            <a:r>
              <a:rPr lang="zh-CN" altLang="en-US">
                <a:solidFill>
                  <a:schemeClr val="bg1"/>
                </a:solidFill>
                <a:sym typeface="+mn-ea"/>
              </a:rPr>
              <a:t>rawbacks </a:t>
            </a:r>
            <a:r>
              <a:rPr lang="en-US" altLang="zh-CN" sz="3600">
                <a:solidFill>
                  <a:schemeClr val="bg1"/>
                </a:solidFill>
                <a:sym typeface="+mn-ea"/>
              </a:rPr>
              <a:t>of </a:t>
            </a:r>
            <a:r>
              <a:rPr lang="en-US" altLang="zh-CN">
                <a:solidFill>
                  <a:schemeClr val="bg1"/>
                </a:solidFill>
                <a:sym typeface="+mn-ea"/>
              </a:rPr>
              <a:t>Service Mesh</a:t>
            </a:r>
            <a:endParaRPr lang="zh-CN" altLang="en-US">
              <a:solidFill>
                <a:schemeClr val="bg1"/>
              </a:solidFill>
            </a:endParaRPr>
          </a:p>
        </p:txBody>
      </p:sp>
      <p:sp>
        <p:nvSpPr>
          <p:cNvPr id="3" name="内容占位符 2"/>
          <p:cNvSpPr>
            <a:spLocks noGrp="1"/>
          </p:cNvSpPr>
          <p:nvPr>
            <p:ph idx="1"/>
          </p:nvPr>
        </p:nvSpPr>
        <p:spPr/>
        <p:txBody>
          <a:bodyPr/>
          <a:p>
            <a:r>
              <a:rPr lang="en-US" altLang="zh-CN">
                <a:solidFill>
                  <a:schemeClr val="bg1"/>
                </a:solidFill>
              </a:rPr>
              <a:t>Programing on middleware, lots of middleware sdk, diffcult to upgrade or change</a:t>
            </a:r>
            <a:endParaRPr lang="en-US" altLang="zh-CN">
              <a:solidFill>
                <a:schemeClr val="bg1"/>
              </a:solidFill>
            </a:endParaRPr>
          </a:p>
          <a:p>
            <a:r>
              <a:rPr lang="en-US" altLang="zh-CN">
                <a:solidFill>
                  <a:schemeClr val="bg1"/>
                </a:solidFill>
                <a:sym typeface="+mn-ea"/>
              </a:rPr>
              <a:t>New developer is not easy to become productive quickly </a:t>
            </a:r>
            <a:endParaRPr lang="en-US" altLang="zh-CN">
              <a:solidFill>
                <a:schemeClr val="bg1"/>
              </a:solidFill>
              <a:sym typeface="+mn-ea"/>
            </a:endParaRPr>
          </a:p>
          <a:p>
            <a:r>
              <a:rPr lang="en-US" altLang="zh-CN">
                <a:solidFill>
                  <a:schemeClr val="bg1"/>
                </a:solidFill>
              </a:rPr>
              <a:t>Coupling between business and infrastructure is still exists</a:t>
            </a:r>
            <a:endParaRPr lang="en-US" altLang="zh-CN">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sym typeface="+mn-ea"/>
              </a:rPr>
              <a:t>Application-runtime Microservice</a:t>
            </a:r>
            <a:endParaRPr lang="en-US" altLang="zh-CN">
              <a:solidFill>
                <a:schemeClr val="bg1"/>
              </a:solidFill>
            </a:endParaRPr>
          </a:p>
        </p:txBody>
      </p:sp>
      <p:sp>
        <p:nvSpPr>
          <p:cNvPr id="3" name="内容占位符 2"/>
          <p:cNvSpPr>
            <a:spLocks noGrp="1"/>
          </p:cNvSpPr>
          <p:nvPr>
            <p:ph idx="1"/>
          </p:nvPr>
        </p:nvSpPr>
        <p:spPr/>
        <p:txBody>
          <a:bodyPr/>
          <a:p>
            <a:r>
              <a:rPr lang="en-US" altLang="zh-CN">
                <a:solidFill>
                  <a:schemeClr val="bg1"/>
                </a:solidFill>
              </a:rPr>
              <a:t>Standard API on lifecycle,stata,network,binding for business develop</a:t>
            </a:r>
            <a:endParaRPr lang="en-US" altLang="zh-CN">
              <a:solidFill>
                <a:schemeClr val="bg1"/>
              </a:solidFill>
            </a:endParaRPr>
          </a:p>
          <a:p>
            <a:r>
              <a:rPr lang="en-US" altLang="zh-CN">
                <a:solidFill>
                  <a:schemeClr val="bg1"/>
                </a:solidFill>
                <a:sym typeface="+mn-ea"/>
              </a:rPr>
              <a:t>A mecha for one/more service instances</a:t>
            </a:r>
            <a:endParaRPr lang="en-US" altLang="zh-CN">
              <a:solidFill>
                <a:schemeClr val="bg1"/>
              </a:solidFill>
            </a:endParaRPr>
          </a:p>
          <a:p>
            <a:r>
              <a:rPr lang="en-US" altLang="zh-CN">
                <a:solidFill>
                  <a:schemeClr val="bg1"/>
                </a:solidFill>
                <a:sym typeface="+mn-ea"/>
              </a:rPr>
              <a:t>A mecha is a sidecar with generic api </a:t>
            </a:r>
            <a:r>
              <a:rPr lang="zh-CN" altLang="en-US">
                <a:solidFill>
                  <a:schemeClr val="bg1"/>
                </a:solidFill>
                <a:sym typeface="+mn-ea"/>
              </a:rPr>
              <a:t>capabilities </a:t>
            </a:r>
            <a:endParaRPr lang="en-US" altLang="zh-CN">
              <a:solidFill>
                <a:schemeClr val="bg1"/>
              </a:solidFill>
            </a:endParaRPr>
          </a:p>
          <a:p>
            <a:r>
              <a:rPr lang="en-US" altLang="zh-CN">
                <a:solidFill>
                  <a:schemeClr val="bg1"/>
                </a:solidFill>
              </a:rPr>
              <a:t>Crosss language SDK</a:t>
            </a:r>
            <a:endParaRPr lang="en-US" altLang="zh-CN">
              <a:solidFill>
                <a:schemeClr val="bg1"/>
              </a:solidFill>
            </a:endParaRPr>
          </a:p>
          <a:p>
            <a:r>
              <a:rPr lang="en-US" altLang="zh-CN">
                <a:solidFill>
                  <a:schemeClr val="bg1"/>
                </a:solidFill>
                <a:sym typeface="+mn-ea"/>
              </a:rPr>
              <a:t>B</a:t>
            </a:r>
            <a:r>
              <a:rPr lang="en-US" altLang="zh-CN">
                <a:solidFill>
                  <a:schemeClr val="bg1"/>
                </a:solidFill>
              </a:rPr>
              <a:t>usiness user not care runtime components (operations cares)</a:t>
            </a:r>
            <a:endParaRPr lang="en-US" altLang="zh-CN">
              <a:solidFill>
                <a:schemeClr val="bg1"/>
              </a:solidFill>
            </a:endParaRPr>
          </a:p>
          <a:p>
            <a:endParaRPr lang="en-US" altLang="zh-CN">
              <a:solidFill>
                <a:schemeClr val="bg1"/>
              </a:solidFill>
            </a:endParaRPr>
          </a:p>
          <a:p>
            <a:endParaRPr lang="en-US" altLang="zh-CN">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sym typeface="+mn-ea"/>
              </a:rPr>
              <a:t>Application-runtime</a:t>
            </a:r>
            <a:r>
              <a:rPr lang="en-US" altLang="zh-CN">
                <a:solidFill>
                  <a:schemeClr val="bg1"/>
                </a:solidFill>
              </a:rPr>
              <a:t> </a:t>
            </a:r>
            <a:r>
              <a:rPr lang="zh-CN" altLang="en-US">
                <a:solidFill>
                  <a:schemeClr val="bg1"/>
                </a:solidFill>
                <a:sym typeface="+mn-ea"/>
              </a:rPr>
              <a:t>capabilities </a:t>
            </a:r>
            <a:endParaRPr lang="en-US" altLang="zh-CN">
              <a:solidFill>
                <a:schemeClr val="bg1"/>
              </a:solidFill>
            </a:endParaRPr>
          </a:p>
        </p:txBody>
      </p:sp>
      <p:pic>
        <p:nvPicPr>
          <p:cNvPr id="4" name="图片 3"/>
          <p:cNvPicPr>
            <a:picLocks noChangeAspect="1"/>
          </p:cNvPicPr>
          <p:nvPr/>
        </p:nvPicPr>
        <p:blipFill>
          <a:blip r:embed="rId1"/>
          <a:stretch>
            <a:fillRect/>
          </a:stretch>
        </p:blipFill>
        <p:spPr>
          <a:xfrm>
            <a:off x="2050415" y="1899920"/>
            <a:ext cx="8091170" cy="43573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Application-runtime Microservice</a:t>
            </a:r>
            <a:endParaRPr lang="en-US" altLang="zh-CN">
              <a:solidFill>
                <a:schemeClr val="bg1"/>
              </a:solidFill>
            </a:endParaRPr>
          </a:p>
        </p:txBody>
      </p:sp>
      <p:pic>
        <p:nvPicPr>
          <p:cNvPr id="4" name="图片 3"/>
          <p:cNvPicPr>
            <a:picLocks noChangeAspect="1"/>
          </p:cNvPicPr>
          <p:nvPr/>
        </p:nvPicPr>
        <p:blipFill>
          <a:blip r:embed="rId1"/>
          <a:stretch>
            <a:fillRect/>
          </a:stretch>
        </p:blipFill>
        <p:spPr>
          <a:xfrm>
            <a:off x="1757680" y="2305685"/>
            <a:ext cx="8676640" cy="37471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矩形 27"/>
          <p:cNvSpPr/>
          <p:nvPr/>
        </p:nvSpPr>
        <p:spPr>
          <a:xfrm>
            <a:off x="8745220" y="1325880"/>
            <a:ext cx="2608580" cy="5433695"/>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矩形 22"/>
          <p:cNvSpPr/>
          <p:nvPr/>
        </p:nvSpPr>
        <p:spPr>
          <a:xfrm>
            <a:off x="8902065" y="1795780"/>
            <a:ext cx="2293620" cy="1917065"/>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2" name="矩形 11"/>
          <p:cNvSpPr/>
          <p:nvPr/>
        </p:nvSpPr>
        <p:spPr>
          <a:xfrm>
            <a:off x="838200" y="1348740"/>
            <a:ext cx="2608580" cy="5188585"/>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矩形 8"/>
          <p:cNvSpPr/>
          <p:nvPr/>
        </p:nvSpPr>
        <p:spPr>
          <a:xfrm>
            <a:off x="998220" y="3070225"/>
            <a:ext cx="2293620" cy="3361690"/>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en-US" altLang="zh-CN">
                <a:solidFill>
                  <a:schemeClr val="bg1"/>
                </a:solidFill>
              </a:rPr>
              <a:t>Microservice to Application-runtime</a:t>
            </a:r>
            <a:endParaRPr lang="en-US" altLang="zh-CN">
              <a:solidFill>
                <a:schemeClr val="bg1"/>
              </a:solidFill>
            </a:endParaRPr>
          </a:p>
        </p:txBody>
      </p:sp>
      <p:sp>
        <p:nvSpPr>
          <p:cNvPr id="3" name="矩形 2"/>
          <p:cNvSpPr/>
          <p:nvPr/>
        </p:nvSpPr>
        <p:spPr>
          <a:xfrm>
            <a:off x="1144905" y="3457575"/>
            <a:ext cx="2048510" cy="309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protocol codec</a:t>
            </a:r>
            <a:endParaRPr lang="en-US" altLang="zh-CN" sz="1600"/>
          </a:p>
        </p:txBody>
      </p:sp>
      <p:sp>
        <p:nvSpPr>
          <p:cNvPr id="4" name="矩形 3"/>
          <p:cNvSpPr/>
          <p:nvPr/>
        </p:nvSpPr>
        <p:spPr>
          <a:xfrm>
            <a:off x="1144905" y="3871595"/>
            <a:ext cx="2047875" cy="337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service discovery</a:t>
            </a:r>
            <a:endParaRPr lang="en-US" altLang="zh-CN" sz="1600"/>
          </a:p>
        </p:txBody>
      </p:sp>
      <p:sp>
        <p:nvSpPr>
          <p:cNvPr id="5" name="矩形 4"/>
          <p:cNvSpPr/>
          <p:nvPr/>
        </p:nvSpPr>
        <p:spPr>
          <a:xfrm>
            <a:off x="1144905" y="428561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load balance</a:t>
            </a:r>
            <a:endParaRPr lang="en-US" altLang="zh-CN" sz="1600"/>
          </a:p>
        </p:txBody>
      </p:sp>
      <p:sp>
        <p:nvSpPr>
          <p:cNvPr id="6" name="矩形 5"/>
          <p:cNvSpPr/>
          <p:nvPr/>
        </p:nvSpPr>
        <p:spPr>
          <a:xfrm>
            <a:off x="1144905" y="469963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circut break</a:t>
            </a:r>
            <a:endParaRPr lang="en-US" altLang="zh-CN" sz="1600"/>
          </a:p>
        </p:txBody>
      </p:sp>
      <p:sp>
        <p:nvSpPr>
          <p:cNvPr id="7" name="矩形 6"/>
          <p:cNvSpPr/>
          <p:nvPr/>
        </p:nvSpPr>
        <p:spPr>
          <a:xfrm>
            <a:off x="1144905" y="5113655"/>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observability</a:t>
            </a:r>
            <a:endParaRPr lang="zh-CN" altLang="en-US" sz="1600">
              <a:solidFill>
                <a:schemeClr val="bg1"/>
              </a:solidFill>
              <a:sym typeface="+mn-ea"/>
            </a:endParaRPr>
          </a:p>
        </p:txBody>
      </p:sp>
      <p:sp>
        <p:nvSpPr>
          <p:cNvPr id="8" name="矩形 7"/>
          <p:cNvSpPr/>
          <p:nvPr/>
        </p:nvSpPr>
        <p:spPr>
          <a:xfrm>
            <a:off x="1144905" y="552767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traceability</a:t>
            </a:r>
            <a:endParaRPr lang="zh-CN" altLang="en-US" sz="1600">
              <a:solidFill>
                <a:schemeClr val="bg1"/>
              </a:solidFill>
              <a:sym typeface="+mn-ea"/>
            </a:endParaRPr>
          </a:p>
        </p:txBody>
      </p:sp>
      <p:sp>
        <p:nvSpPr>
          <p:cNvPr id="11" name="矩形 10"/>
          <p:cNvSpPr/>
          <p:nvPr/>
        </p:nvSpPr>
        <p:spPr>
          <a:xfrm>
            <a:off x="998220" y="1870075"/>
            <a:ext cx="2294255" cy="10655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600"/>
          </a:p>
        </p:txBody>
      </p:sp>
      <p:sp>
        <p:nvSpPr>
          <p:cNvPr id="13" name="文本框 12"/>
          <p:cNvSpPr txBox="1"/>
          <p:nvPr/>
        </p:nvSpPr>
        <p:spPr>
          <a:xfrm>
            <a:off x="1672590" y="1367155"/>
            <a:ext cx="939800" cy="368300"/>
          </a:xfrm>
          <a:prstGeom prst="rect">
            <a:avLst/>
          </a:prstGeom>
          <a:noFill/>
        </p:spPr>
        <p:txBody>
          <a:bodyPr wrap="none" rtlCol="0">
            <a:spAutoFit/>
          </a:bodyPr>
          <a:p>
            <a:r>
              <a:rPr lang="en-US" altLang="zh-CN">
                <a:solidFill>
                  <a:srgbClr val="002060"/>
                </a:solidFill>
              </a:rPr>
              <a:t>Service</a:t>
            </a:r>
            <a:endParaRPr lang="en-US" altLang="zh-CN">
              <a:solidFill>
                <a:srgbClr val="002060"/>
              </a:solidFill>
            </a:endParaRPr>
          </a:p>
        </p:txBody>
      </p:sp>
      <p:sp>
        <p:nvSpPr>
          <p:cNvPr id="14" name="文本框 13"/>
          <p:cNvSpPr txBox="1"/>
          <p:nvPr/>
        </p:nvSpPr>
        <p:spPr>
          <a:xfrm>
            <a:off x="1872615" y="3117850"/>
            <a:ext cx="592455" cy="337185"/>
          </a:xfrm>
          <a:prstGeom prst="rect">
            <a:avLst/>
          </a:prstGeom>
          <a:noFill/>
        </p:spPr>
        <p:txBody>
          <a:bodyPr wrap="none" rtlCol="0">
            <a:spAutoFit/>
          </a:bodyPr>
          <a:p>
            <a:r>
              <a:rPr lang="en-US" altLang="zh-CN" sz="1600">
                <a:solidFill>
                  <a:schemeClr val="bg1"/>
                </a:solidFill>
              </a:rPr>
              <a:t>SDK</a:t>
            </a:r>
            <a:endParaRPr lang="en-US" altLang="zh-CN" sz="1600">
              <a:solidFill>
                <a:schemeClr val="bg1"/>
              </a:solidFill>
            </a:endParaRPr>
          </a:p>
        </p:txBody>
      </p:sp>
      <p:sp>
        <p:nvSpPr>
          <p:cNvPr id="15" name="矩形 14"/>
          <p:cNvSpPr/>
          <p:nvPr/>
        </p:nvSpPr>
        <p:spPr>
          <a:xfrm>
            <a:off x="1145540" y="5941695"/>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bg1"/>
                </a:solidFill>
                <a:sym typeface="+mn-ea"/>
              </a:rPr>
              <a:t>...</a:t>
            </a:r>
            <a:endParaRPr lang="en-US" altLang="zh-CN" sz="1600">
              <a:solidFill>
                <a:schemeClr val="bg1"/>
              </a:solidFill>
              <a:sym typeface="+mn-ea"/>
            </a:endParaRPr>
          </a:p>
        </p:txBody>
      </p:sp>
      <p:sp>
        <p:nvSpPr>
          <p:cNvPr id="16" name="矩形 15"/>
          <p:cNvSpPr/>
          <p:nvPr/>
        </p:nvSpPr>
        <p:spPr>
          <a:xfrm>
            <a:off x="5477510" y="1346200"/>
            <a:ext cx="2608580" cy="2562860"/>
          </a:xfrm>
          <a:prstGeom prst="rect">
            <a:avLst/>
          </a:prstGeom>
          <a:solidFill>
            <a:schemeClr val="accent6">
              <a:lumMod val="60000"/>
              <a:lumOff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矩形 16"/>
          <p:cNvSpPr/>
          <p:nvPr/>
        </p:nvSpPr>
        <p:spPr>
          <a:xfrm>
            <a:off x="5593080" y="2386965"/>
            <a:ext cx="2293620" cy="1325880"/>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矩形 17"/>
          <p:cNvSpPr/>
          <p:nvPr/>
        </p:nvSpPr>
        <p:spPr>
          <a:xfrm>
            <a:off x="5739765" y="2774315"/>
            <a:ext cx="2048510" cy="309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protocol codec</a:t>
            </a:r>
            <a:endParaRPr lang="en-US" altLang="zh-CN" sz="1600"/>
          </a:p>
        </p:txBody>
      </p:sp>
      <p:sp>
        <p:nvSpPr>
          <p:cNvPr id="19" name="矩形 18"/>
          <p:cNvSpPr/>
          <p:nvPr/>
        </p:nvSpPr>
        <p:spPr>
          <a:xfrm>
            <a:off x="5739765" y="3188335"/>
            <a:ext cx="2047875" cy="337185"/>
          </a:xfrm>
          <a:prstGeom prst="rect">
            <a:avLst/>
          </a:prstGeom>
          <a:solidFill>
            <a:schemeClr val="accent4"/>
          </a:solidFill>
          <a:ln w="28575" cmpd="dbl">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standard api</a:t>
            </a:r>
            <a:endParaRPr lang="en-US" altLang="zh-CN" sz="1600"/>
          </a:p>
        </p:txBody>
      </p:sp>
      <p:sp>
        <p:nvSpPr>
          <p:cNvPr id="24" name="矩形 23"/>
          <p:cNvSpPr/>
          <p:nvPr/>
        </p:nvSpPr>
        <p:spPr>
          <a:xfrm>
            <a:off x="5757545" y="1887855"/>
            <a:ext cx="2048510" cy="3003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buisness logic</a:t>
            </a:r>
            <a:endParaRPr lang="en-US" altLang="zh-CN" sz="1600"/>
          </a:p>
        </p:txBody>
      </p:sp>
      <p:sp>
        <p:nvSpPr>
          <p:cNvPr id="25" name="文本框 24"/>
          <p:cNvSpPr txBox="1"/>
          <p:nvPr/>
        </p:nvSpPr>
        <p:spPr>
          <a:xfrm>
            <a:off x="6338570" y="1348740"/>
            <a:ext cx="939800" cy="368300"/>
          </a:xfrm>
          <a:prstGeom prst="rect">
            <a:avLst/>
          </a:prstGeom>
          <a:noFill/>
        </p:spPr>
        <p:txBody>
          <a:bodyPr wrap="none" rtlCol="0">
            <a:spAutoFit/>
          </a:bodyPr>
          <a:p>
            <a:r>
              <a:rPr lang="en-US" altLang="zh-CN">
                <a:solidFill>
                  <a:srgbClr val="002060"/>
                </a:solidFill>
              </a:rPr>
              <a:t>Service</a:t>
            </a:r>
            <a:endParaRPr lang="en-US" altLang="zh-CN">
              <a:solidFill>
                <a:srgbClr val="002060"/>
              </a:solidFill>
            </a:endParaRPr>
          </a:p>
        </p:txBody>
      </p:sp>
      <p:sp>
        <p:nvSpPr>
          <p:cNvPr id="26" name="文本框 25"/>
          <p:cNvSpPr txBox="1"/>
          <p:nvPr/>
        </p:nvSpPr>
        <p:spPr>
          <a:xfrm>
            <a:off x="5890895" y="2434590"/>
            <a:ext cx="1835150" cy="337185"/>
          </a:xfrm>
          <a:prstGeom prst="rect">
            <a:avLst/>
          </a:prstGeom>
          <a:noFill/>
        </p:spPr>
        <p:txBody>
          <a:bodyPr wrap="none" rtlCol="0">
            <a:spAutoFit/>
          </a:bodyPr>
          <a:p>
            <a:r>
              <a:rPr lang="en-US" altLang="zh-CN" sz="1600">
                <a:solidFill>
                  <a:schemeClr val="accent4"/>
                </a:solidFill>
              </a:rPr>
              <a:t>App Runtime SDK</a:t>
            </a:r>
            <a:endParaRPr lang="en-US" altLang="zh-CN" sz="1600">
              <a:solidFill>
                <a:schemeClr val="accent4"/>
              </a:solidFill>
            </a:endParaRPr>
          </a:p>
        </p:txBody>
      </p:sp>
      <p:sp>
        <p:nvSpPr>
          <p:cNvPr id="29" name="矩形 28"/>
          <p:cNvSpPr/>
          <p:nvPr/>
        </p:nvSpPr>
        <p:spPr>
          <a:xfrm>
            <a:off x="8902700" y="3779520"/>
            <a:ext cx="2293620" cy="2831465"/>
          </a:xfrm>
          <a:prstGeom prst="rect">
            <a:avLst/>
          </a:prstGeom>
          <a:solidFill>
            <a:schemeClr val="accent1">
              <a:lumMod val="7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矩形 30"/>
          <p:cNvSpPr/>
          <p:nvPr/>
        </p:nvSpPr>
        <p:spPr>
          <a:xfrm>
            <a:off x="9025255" y="4166870"/>
            <a:ext cx="2047875" cy="337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service discovery</a:t>
            </a:r>
            <a:endParaRPr lang="en-US" altLang="zh-CN" sz="1600"/>
          </a:p>
        </p:txBody>
      </p:sp>
      <p:sp>
        <p:nvSpPr>
          <p:cNvPr id="32" name="矩形 31"/>
          <p:cNvSpPr/>
          <p:nvPr/>
        </p:nvSpPr>
        <p:spPr>
          <a:xfrm>
            <a:off x="9025255" y="4580890"/>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load balance</a:t>
            </a:r>
            <a:endParaRPr lang="en-US" altLang="zh-CN" sz="1600"/>
          </a:p>
        </p:txBody>
      </p:sp>
      <p:sp>
        <p:nvSpPr>
          <p:cNvPr id="33" name="矩形 32"/>
          <p:cNvSpPr/>
          <p:nvPr/>
        </p:nvSpPr>
        <p:spPr>
          <a:xfrm>
            <a:off x="9025255" y="4994910"/>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circut break</a:t>
            </a:r>
            <a:endParaRPr lang="en-US" altLang="zh-CN" sz="1600"/>
          </a:p>
        </p:txBody>
      </p:sp>
      <p:sp>
        <p:nvSpPr>
          <p:cNvPr id="34" name="矩形 33"/>
          <p:cNvSpPr/>
          <p:nvPr/>
        </p:nvSpPr>
        <p:spPr>
          <a:xfrm>
            <a:off x="9025255" y="5408930"/>
            <a:ext cx="2048510"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observability</a:t>
            </a:r>
            <a:endParaRPr lang="zh-CN" altLang="en-US" sz="1600">
              <a:solidFill>
                <a:schemeClr val="bg1"/>
              </a:solidFill>
              <a:sym typeface="+mn-ea"/>
            </a:endParaRPr>
          </a:p>
        </p:txBody>
      </p:sp>
      <p:sp>
        <p:nvSpPr>
          <p:cNvPr id="35" name="矩形 34"/>
          <p:cNvSpPr/>
          <p:nvPr/>
        </p:nvSpPr>
        <p:spPr>
          <a:xfrm>
            <a:off x="9025255" y="5822950"/>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sym typeface="+mn-ea"/>
              </a:rPr>
              <a:t>traceability</a:t>
            </a:r>
            <a:endParaRPr lang="zh-CN" altLang="en-US" sz="1600">
              <a:solidFill>
                <a:schemeClr val="bg1"/>
              </a:solidFill>
              <a:sym typeface="+mn-ea"/>
            </a:endParaRPr>
          </a:p>
        </p:txBody>
      </p:sp>
      <p:sp>
        <p:nvSpPr>
          <p:cNvPr id="37" name="文本框 36"/>
          <p:cNvSpPr txBox="1"/>
          <p:nvPr/>
        </p:nvSpPr>
        <p:spPr>
          <a:xfrm>
            <a:off x="9610090" y="1346835"/>
            <a:ext cx="876935" cy="368300"/>
          </a:xfrm>
          <a:prstGeom prst="rect">
            <a:avLst/>
          </a:prstGeom>
          <a:noFill/>
        </p:spPr>
        <p:txBody>
          <a:bodyPr wrap="none" rtlCol="0">
            <a:spAutoFit/>
          </a:bodyPr>
          <a:p>
            <a:r>
              <a:rPr lang="en-US" altLang="zh-CN">
                <a:solidFill>
                  <a:srgbClr val="002060"/>
                </a:solidFill>
              </a:rPr>
              <a:t>Mecha</a:t>
            </a:r>
            <a:endParaRPr lang="en-US" altLang="zh-CN">
              <a:solidFill>
                <a:srgbClr val="002060"/>
              </a:solidFill>
            </a:endParaRPr>
          </a:p>
        </p:txBody>
      </p:sp>
      <p:sp>
        <p:nvSpPr>
          <p:cNvPr id="39" name="矩形 38"/>
          <p:cNvSpPr/>
          <p:nvPr/>
        </p:nvSpPr>
        <p:spPr>
          <a:xfrm>
            <a:off x="9025890" y="6236970"/>
            <a:ext cx="2047875" cy="300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bg1"/>
                </a:solidFill>
                <a:sym typeface="+mn-ea"/>
              </a:rPr>
              <a:t>...</a:t>
            </a:r>
            <a:endParaRPr lang="en-US" altLang="zh-CN" sz="1600">
              <a:solidFill>
                <a:schemeClr val="bg1"/>
              </a:solidFill>
              <a:sym typeface="+mn-ea"/>
            </a:endParaRPr>
          </a:p>
        </p:txBody>
      </p:sp>
      <p:sp>
        <p:nvSpPr>
          <p:cNvPr id="40" name="燕尾形箭头 39"/>
          <p:cNvSpPr/>
          <p:nvPr/>
        </p:nvSpPr>
        <p:spPr>
          <a:xfrm>
            <a:off x="3855085" y="3070225"/>
            <a:ext cx="1120140" cy="5461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8078470" y="2271395"/>
            <a:ext cx="792480" cy="829945"/>
          </a:xfrm>
          <a:prstGeom prst="rect">
            <a:avLst/>
          </a:prstGeom>
          <a:noFill/>
          <a:ln>
            <a:noFill/>
          </a:ln>
        </p:spPr>
        <p:txBody>
          <a:bodyPr wrap="none" rtlCol="0" anchor="t">
            <a:spAutoFit/>
          </a:bodyPr>
          <a:p>
            <a:r>
              <a:rPr lang="zh-CN" altLang="en-US" sz="4800">
                <a:solidFill>
                  <a:schemeClr val="accent6">
                    <a:lumMod val="75000"/>
                  </a:schemeClr>
                </a:solidFill>
                <a:latin typeface="宋体" charset="0"/>
                <a:ea typeface="宋体" charset="0"/>
              </a:rPr>
              <a:t>＋</a:t>
            </a:r>
            <a:endParaRPr lang="zh-CN" altLang="en-US" sz="4800">
              <a:solidFill>
                <a:schemeClr val="accent6">
                  <a:lumMod val="75000"/>
                </a:schemeClr>
              </a:solidFill>
              <a:latin typeface="宋体" charset="0"/>
              <a:ea typeface="宋体" charset="0"/>
            </a:endParaRPr>
          </a:p>
        </p:txBody>
      </p:sp>
      <p:sp>
        <p:nvSpPr>
          <p:cNvPr id="10" name="文本框 9"/>
          <p:cNvSpPr txBox="1"/>
          <p:nvPr/>
        </p:nvSpPr>
        <p:spPr>
          <a:xfrm>
            <a:off x="1403033" y="1851025"/>
            <a:ext cx="1478280" cy="337185"/>
          </a:xfrm>
          <a:prstGeom prst="rect">
            <a:avLst/>
          </a:prstGeom>
          <a:noFill/>
        </p:spPr>
        <p:txBody>
          <a:bodyPr wrap="none" rtlCol="0" anchor="t">
            <a:spAutoFit/>
          </a:bodyPr>
          <a:p>
            <a:pPr algn="ctr"/>
            <a:r>
              <a:rPr lang="en-US" altLang="zh-CN" sz="1600">
                <a:solidFill>
                  <a:schemeClr val="bg1"/>
                </a:solidFill>
                <a:sym typeface="+mn-ea"/>
              </a:rPr>
              <a:t>buisness logic</a:t>
            </a:r>
            <a:endParaRPr lang="en-US" altLang="zh-CN" sz="1600">
              <a:solidFill>
                <a:schemeClr val="bg1"/>
              </a:solidFill>
              <a:sym typeface="+mn-ea"/>
            </a:endParaRPr>
          </a:p>
        </p:txBody>
      </p:sp>
      <p:sp>
        <p:nvSpPr>
          <p:cNvPr id="20" name="矩形 19"/>
          <p:cNvSpPr/>
          <p:nvPr/>
        </p:nvSpPr>
        <p:spPr>
          <a:xfrm>
            <a:off x="1145540" y="2348230"/>
            <a:ext cx="2048510" cy="3098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600"/>
              <a:t>middleware sdk</a:t>
            </a:r>
            <a:endParaRPr lang="en-US" altLang="zh-CN" sz="1600"/>
          </a:p>
        </p:txBody>
      </p:sp>
      <p:sp>
        <p:nvSpPr>
          <p:cNvPr id="21" name="矩形 20"/>
          <p:cNvSpPr/>
          <p:nvPr/>
        </p:nvSpPr>
        <p:spPr>
          <a:xfrm>
            <a:off x="9032240" y="2508250"/>
            <a:ext cx="2047875" cy="337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600"/>
              <a:t>state</a:t>
            </a:r>
            <a:endParaRPr lang="en-US" altLang="zh-CN" sz="1600"/>
          </a:p>
        </p:txBody>
      </p:sp>
      <p:sp>
        <p:nvSpPr>
          <p:cNvPr id="22" name="矩形 21"/>
          <p:cNvSpPr/>
          <p:nvPr/>
        </p:nvSpPr>
        <p:spPr>
          <a:xfrm>
            <a:off x="9039225" y="2138680"/>
            <a:ext cx="2047875" cy="337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600"/>
              <a:t>binding</a:t>
            </a:r>
            <a:endParaRPr lang="en-US" altLang="zh-CN" sz="1600"/>
          </a:p>
        </p:txBody>
      </p:sp>
      <p:sp>
        <p:nvSpPr>
          <p:cNvPr id="27" name="矩形 26"/>
          <p:cNvSpPr/>
          <p:nvPr/>
        </p:nvSpPr>
        <p:spPr>
          <a:xfrm>
            <a:off x="9039225" y="2899410"/>
            <a:ext cx="2047875" cy="337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600"/>
              <a:t>networking</a:t>
            </a:r>
            <a:endParaRPr lang="en-US" altLang="zh-CN" sz="1600"/>
          </a:p>
        </p:txBody>
      </p:sp>
      <p:sp>
        <p:nvSpPr>
          <p:cNvPr id="30" name="文本框 29"/>
          <p:cNvSpPr txBox="1"/>
          <p:nvPr/>
        </p:nvSpPr>
        <p:spPr>
          <a:xfrm>
            <a:off x="9415145" y="1797685"/>
            <a:ext cx="1500505" cy="337185"/>
          </a:xfrm>
          <a:prstGeom prst="rect">
            <a:avLst/>
          </a:prstGeom>
          <a:noFill/>
        </p:spPr>
        <p:txBody>
          <a:bodyPr wrap="none" rtlCol="0">
            <a:spAutoFit/>
          </a:bodyPr>
          <a:p>
            <a:r>
              <a:rPr lang="en-US" altLang="zh-CN" sz="1600">
                <a:solidFill>
                  <a:schemeClr val="accent4"/>
                </a:solidFill>
              </a:rPr>
              <a:t>Generic Ability</a:t>
            </a:r>
            <a:endParaRPr lang="en-US" altLang="zh-CN" sz="1600">
              <a:solidFill>
                <a:schemeClr val="accent4"/>
              </a:solidFill>
            </a:endParaRPr>
          </a:p>
        </p:txBody>
      </p:sp>
      <p:sp>
        <p:nvSpPr>
          <p:cNvPr id="36" name="文本框 35"/>
          <p:cNvSpPr txBox="1"/>
          <p:nvPr/>
        </p:nvSpPr>
        <p:spPr>
          <a:xfrm>
            <a:off x="9338310" y="3780155"/>
            <a:ext cx="1435100" cy="368300"/>
          </a:xfrm>
          <a:prstGeom prst="rect">
            <a:avLst/>
          </a:prstGeom>
          <a:noFill/>
        </p:spPr>
        <p:txBody>
          <a:bodyPr wrap="none" rtlCol="0">
            <a:spAutoFit/>
          </a:bodyPr>
          <a:p>
            <a:r>
              <a:rPr lang="en-US" altLang="zh-CN">
                <a:solidFill>
                  <a:schemeClr val="accent6">
                    <a:lumMod val="60000"/>
                    <a:lumOff val="40000"/>
                  </a:schemeClr>
                </a:solidFill>
              </a:rPr>
              <a:t>Basic Ability</a:t>
            </a:r>
            <a:endParaRPr lang="en-US" altLang="zh-CN">
              <a:solidFill>
                <a:schemeClr val="accent6">
                  <a:lumMod val="60000"/>
                  <a:lumOff val="40000"/>
                </a:schemeClr>
              </a:solidFill>
            </a:endParaRPr>
          </a:p>
        </p:txBody>
      </p:sp>
      <p:sp>
        <p:nvSpPr>
          <p:cNvPr id="38" name="矩形 37"/>
          <p:cNvSpPr/>
          <p:nvPr/>
        </p:nvSpPr>
        <p:spPr>
          <a:xfrm>
            <a:off x="9039225" y="3283585"/>
            <a:ext cx="2047875" cy="337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600"/>
              <a:t>lifecycle</a:t>
            </a:r>
            <a:endParaRPr lang="en-US" altLang="zh-CN"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sym typeface="+mn-ea"/>
              </a:rPr>
              <a:t>Monolithic Success When</a:t>
            </a:r>
            <a:endParaRPr lang="en-US" altLang="zh-CN">
              <a:solidFill>
                <a:schemeClr val="bg1"/>
              </a:solidFill>
            </a:endParaRPr>
          </a:p>
        </p:txBody>
      </p:sp>
      <p:sp>
        <p:nvSpPr>
          <p:cNvPr id="5" name="文本框 4"/>
          <p:cNvSpPr txBox="1"/>
          <p:nvPr/>
        </p:nvSpPr>
        <p:spPr>
          <a:xfrm>
            <a:off x="0" y="6582410"/>
            <a:ext cx="7393940" cy="275590"/>
          </a:xfrm>
          <a:prstGeom prst="rect">
            <a:avLst/>
          </a:prstGeom>
          <a:noFill/>
        </p:spPr>
        <p:txBody>
          <a:bodyPr wrap="square" rtlCol="0" anchor="t">
            <a:spAutoFit/>
          </a:bodyPr>
          <a:p>
            <a:r>
              <a:rPr lang="zh-CN" altLang="en-US" sz="1200" i="1">
                <a:solidFill>
                  <a:schemeClr val="bg1"/>
                </a:solidFill>
                <a:hlinkClick r:id="rId1" action="ppaction://hlinkfile"/>
              </a:rPr>
              <a:t>https://microservices.io/patterns/monolithic.html</a:t>
            </a:r>
            <a:endParaRPr lang="zh-CN" altLang="en-US" sz="1200" i="1">
              <a:solidFill>
                <a:schemeClr val="bg1"/>
              </a:solidFill>
            </a:endParaRPr>
          </a:p>
        </p:txBody>
      </p:sp>
      <p:sp>
        <p:nvSpPr>
          <p:cNvPr id="3" name="内容占位符 2"/>
          <p:cNvSpPr>
            <a:spLocks noGrp="1"/>
          </p:cNvSpPr>
          <p:nvPr>
            <p:ph idx="1"/>
          </p:nvPr>
        </p:nvSpPr>
        <p:spPr/>
        <p:txBody>
          <a:bodyPr/>
          <a:p>
            <a:r>
              <a:rPr lang="en-US" altLang="zh-CN">
                <a:solidFill>
                  <a:schemeClr val="bg1"/>
                </a:solidFill>
              </a:rPr>
              <a:t>small business , small team</a:t>
            </a:r>
            <a:endParaRPr lang="zh-CN" altLang="en-US">
              <a:solidFill>
                <a:schemeClr val="bg1"/>
              </a:solidFill>
            </a:endParaRPr>
          </a:p>
          <a:p>
            <a:r>
              <a:rPr lang="en-US" altLang="zh-CN">
                <a:solidFill>
                  <a:schemeClr val="bg1"/>
                </a:solidFill>
                <a:sym typeface="+mn-ea"/>
              </a:rPr>
              <a:t>simple, easy to understand and modify</a:t>
            </a:r>
            <a:endParaRPr lang="en-US" altLang="zh-CN">
              <a:solidFill>
                <a:schemeClr val="bg1"/>
              </a:solidFill>
              <a:sym typeface="+mn-ea"/>
            </a:endParaRPr>
          </a:p>
          <a:p>
            <a:r>
              <a:rPr lang="en-US" altLang="zh-CN">
                <a:solidFill>
                  <a:schemeClr val="bg1"/>
                </a:solidFill>
                <a:sym typeface="+mn-ea"/>
              </a:rPr>
              <a:t>new developer quickly become productive</a:t>
            </a:r>
            <a:endParaRPr lang="en-US" altLang="zh-CN">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Dapr (Distributed Application Runtime)</a:t>
            </a: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1654810" y="1691005"/>
            <a:ext cx="8882380" cy="4264025"/>
          </a:xfrm>
          <a:prstGeom prst="rect">
            <a:avLst/>
          </a:prstGeom>
        </p:spPr>
      </p:pic>
      <p:sp>
        <p:nvSpPr>
          <p:cNvPr id="4" name="文本框 3"/>
          <p:cNvSpPr txBox="1"/>
          <p:nvPr/>
        </p:nvSpPr>
        <p:spPr>
          <a:xfrm>
            <a:off x="0" y="6582410"/>
            <a:ext cx="5685155" cy="275590"/>
          </a:xfrm>
          <a:prstGeom prst="rect">
            <a:avLst/>
          </a:prstGeom>
          <a:noFill/>
        </p:spPr>
        <p:txBody>
          <a:bodyPr wrap="square" rtlCol="0" anchor="t">
            <a:spAutoFit/>
          </a:bodyPr>
          <a:p>
            <a:r>
              <a:rPr lang="zh-CN" altLang="en-US" sz="1200" i="1">
                <a:solidFill>
                  <a:schemeClr val="bg1"/>
                </a:solidFill>
                <a:hlinkClick r:id="rId2" action="ppaction://hlinkfile"/>
              </a:rPr>
              <a:t>https://docs.dapr.io/concepts/overview/</a:t>
            </a:r>
            <a:endParaRPr lang="zh-CN" altLang="en-US" sz="1200" i="1">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Dapr </a:t>
            </a:r>
            <a:r>
              <a:rPr lang="en-US" altLang="zh-CN" sz="3600">
                <a:solidFill>
                  <a:schemeClr val="bg1"/>
                </a:solidFill>
              </a:rPr>
              <a:t>on </a:t>
            </a:r>
            <a:r>
              <a:rPr lang="en-US" altLang="zh-CN">
                <a:solidFill>
                  <a:schemeClr val="bg1"/>
                </a:solidFill>
              </a:rPr>
              <a:t>Kubernetes Overview</a:t>
            </a:r>
            <a:endParaRPr lang="en-US" altLang="zh-CN">
              <a:solidFill>
                <a:schemeClr val="bg1"/>
              </a:solidFill>
            </a:endParaRPr>
          </a:p>
        </p:txBody>
      </p:sp>
      <p:pic>
        <p:nvPicPr>
          <p:cNvPr id="3" name="图片 2"/>
          <p:cNvPicPr>
            <a:picLocks noChangeAspect="1"/>
          </p:cNvPicPr>
          <p:nvPr/>
        </p:nvPicPr>
        <p:blipFill>
          <a:blip r:embed="rId1"/>
          <a:stretch>
            <a:fillRect/>
          </a:stretch>
        </p:blipFill>
        <p:spPr>
          <a:xfrm>
            <a:off x="1755140" y="1817370"/>
            <a:ext cx="8682355" cy="4572000"/>
          </a:xfrm>
          <a:prstGeom prst="rect">
            <a:avLst/>
          </a:prstGeom>
        </p:spPr>
      </p:pic>
      <p:sp>
        <p:nvSpPr>
          <p:cNvPr id="4" name="文本框 3"/>
          <p:cNvSpPr txBox="1"/>
          <p:nvPr/>
        </p:nvSpPr>
        <p:spPr>
          <a:xfrm>
            <a:off x="0" y="6582410"/>
            <a:ext cx="5685155" cy="275590"/>
          </a:xfrm>
          <a:prstGeom prst="rect">
            <a:avLst/>
          </a:prstGeom>
          <a:noFill/>
        </p:spPr>
        <p:txBody>
          <a:bodyPr wrap="square" rtlCol="0" anchor="t">
            <a:spAutoFit/>
          </a:bodyPr>
          <a:p>
            <a:r>
              <a:rPr lang="zh-CN" altLang="en-US" sz="1200" i="1">
                <a:solidFill>
                  <a:schemeClr val="bg1"/>
                </a:solidFill>
                <a:hlinkClick r:id="rId2" action="ppaction://hlinkfile"/>
              </a:rPr>
              <a:t>https://docs.dapr.io/concepts/overview/</a:t>
            </a:r>
            <a:endParaRPr lang="zh-CN" altLang="en-US" sz="1200" i="1">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Alibaba Layotto</a:t>
            </a:r>
            <a:endParaRPr lang="en-US" altLang="zh-CN">
              <a:solidFill>
                <a:schemeClr val="bg1"/>
              </a:solidFill>
            </a:endParaRPr>
          </a:p>
        </p:txBody>
      </p:sp>
      <p:pic>
        <p:nvPicPr>
          <p:cNvPr id="3" name="图片 2"/>
          <p:cNvPicPr>
            <a:picLocks noChangeAspect="1"/>
          </p:cNvPicPr>
          <p:nvPr/>
        </p:nvPicPr>
        <p:blipFill>
          <a:blip r:embed="rId1"/>
          <a:stretch>
            <a:fillRect/>
          </a:stretch>
        </p:blipFill>
        <p:spPr>
          <a:xfrm>
            <a:off x="1725930" y="1513205"/>
            <a:ext cx="8739505" cy="4967605"/>
          </a:xfrm>
          <a:prstGeom prst="rect">
            <a:avLst/>
          </a:prstGeom>
        </p:spPr>
      </p:pic>
      <p:sp>
        <p:nvSpPr>
          <p:cNvPr id="4" name="文本框 3"/>
          <p:cNvSpPr txBox="1"/>
          <p:nvPr/>
        </p:nvSpPr>
        <p:spPr>
          <a:xfrm>
            <a:off x="0" y="6582410"/>
            <a:ext cx="4144010" cy="275590"/>
          </a:xfrm>
          <a:prstGeom prst="rect">
            <a:avLst/>
          </a:prstGeom>
          <a:noFill/>
        </p:spPr>
        <p:txBody>
          <a:bodyPr wrap="square" rtlCol="0" anchor="t">
            <a:spAutoFit/>
          </a:bodyPr>
          <a:p>
            <a:r>
              <a:rPr lang="zh-CN" altLang="en-US" sz="1200" i="1">
                <a:solidFill>
                  <a:schemeClr val="bg1"/>
                </a:solidFill>
                <a:hlinkClick r:id="rId2" action="ppaction://hlinkfile"/>
              </a:rPr>
              <a:t>https://github.com/mosn/layotto</a:t>
            </a:r>
            <a:endParaRPr lang="zh-CN" altLang="en-US" sz="1200" i="1">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rPr>
              <a:t>Standard API -- Key to Success</a:t>
            </a:r>
            <a:endParaRPr lang="en-US" altLang="zh-CN">
              <a:solidFill>
                <a:schemeClr val="bg1"/>
              </a:solidFill>
            </a:endParaRPr>
          </a:p>
        </p:txBody>
      </p:sp>
      <p:pic>
        <p:nvPicPr>
          <p:cNvPr id="4" name="图片 3"/>
          <p:cNvPicPr>
            <a:picLocks noChangeAspect="1"/>
          </p:cNvPicPr>
          <p:nvPr/>
        </p:nvPicPr>
        <p:blipFill>
          <a:blip r:embed="rId1"/>
          <a:stretch>
            <a:fillRect/>
          </a:stretch>
        </p:blipFill>
        <p:spPr>
          <a:xfrm>
            <a:off x="2280920" y="1691005"/>
            <a:ext cx="7630160" cy="4345305"/>
          </a:xfrm>
          <a:prstGeom prst="rect">
            <a:avLst/>
          </a:prstGeom>
        </p:spPr>
      </p:pic>
      <p:sp>
        <p:nvSpPr>
          <p:cNvPr id="5" name="文本框 4"/>
          <p:cNvSpPr txBox="1"/>
          <p:nvPr/>
        </p:nvSpPr>
        <p:spPr>
          <a:xfrm>
            <a:off x="0" y="6582410"/>
            <a:ext cx="5655310" cy="275590"/>
          </a:xfrm>
          <a:prstGeom prst="rect">
            <a:avLst/>
          </a:prstGeom>
          <a:noFill/>
        </p:spPr>
        <p:txBody>
          <a:bodyPr wrap="square" rtlCol="0" anchor="t">
            <a:spAutoFit/>
          </a:bodyPr>
          <a:p>
            <a:r>
              <a:rPr lang="zh-CN" altLang="en-US" sz="1200" i="1">
                <a:solidFill>
                  <a:schemeClr val="bg1"/>
                </a:solidFill>
                <a:hlinkClick r:id="rId2" action="ppaction://hlinkfile"/>
              </a:rPr>
              <a:t>https://mp.weixin.qq.com/s/com0uv4PyslE8Id9sStybw</a:t>
            </a:r>
            <a:endParaRPr lang="zh-CN" altLang="en-US" sz="1200" i="1">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sym typeface="+mn-ea"/>
              </a:rPr>
              <a:t>D</a:t>
            </a:r>
            <a:r>
              <a:rPr lang="zh-CN" altLang="en-US">
                <a:solidFill>
                  <a:schemeClr val="bg1"/>
                </a:solidFill>
                <a:sym typeface="+mn-ea"/>
              </a:rPr>
              <a:t>rawbacks </a:t>
            </a:r>
            <a:r>
              <a:rPr lang="en-US" altLang="zh-CN" sz="3600">
                <a:solidFill>
                  <a:schemeClr val="bg1"/>
                </a:solidFill>
                <a:sym typeface="+mn-ea"/>
              </a:rPr>
              <a:t>of </a:t>
            </a:r>
            <a:r>
              <a:rPr lang="en-US" altLang="zh-CN">
                <a:solidFill>
                  <a:schemeClr val="bg1"/>
                </a:solidFill>
                <a:sym typeface="+mn-ea"/>
              </a:rPr>
              <a:t>Application Runtime</a:t>
            </a:r>
            <a:endParaRPr lang="en-US" altLang="zh-CN">
              <a:solidFill>
                <a:schemeClr val="bg1"/>
              </a:solidFill>
              <a:sym typeface="+mn-ea"/>
            </a:endParaRPr>
          </a:p>
        </p:txBody>
      </p:sp>
      <p:sp>
        <p:nvSpPr>
          <p:cNvPr id="3" name="内容占位符 2"/>
          <p:cNvSpPr>
            <a:spLocks noGrp="1"/>
          </p:cNvSpPr>
          <p:nvPr>
            <p:ph idx="1"/>
          </p:nvPr>
        </p:nvSpPr>
        <p:spPr>
          <a:xfrm>
            <a:off x="838200" y="1825625"/>
            <a:ext cx="10515600" cy="4351338"/>
          </a:xfrm>
        </p:spPr>
        <p:txBody>
          <a:bodyPr/>
          <a:p>
            <a:r>
              <a:rPr lang="en-US" altLang="zh-CN">
                <a:solidFill>
                  <a:schemeClr val="bg1"/>
                </a:solidFill>
              </a:rPr>
              <a:t>Development and Operation of Application Runtime is also difficult</a:t>
            </a:r>
            <a:endParaRPr lang="en-US" altLang="zh-CN">
              <a:solidFill>
                <a:schemeClr val="bg1"/>
              </a:solidFill>
            </a:endParaRPr>
          </a:p>
          <a:p>
            <a:r>
              <a:rPr lang="en-US" altLang="zh-CN">
                <a:solidFill>
                  <a:schemeClr val="bg1"/>
                </a:solidFill>
              </a:rPr>
              <a:t>Application Runtime API should be stable</a:t>
            </a:r>
            <a:endParaRPr lang="en-US" altLang="zh-CN">
              <a:solidFill>
                <a:schemeClr val="bg1"/>
              </a:solidFill>
            </a:endParaRPr>
          </a:p>
          <a:p>
            <a:r>
              <a:rPr lang="en-US" altLang="zh-CN">
                <a:solidFill>
                  <a:schemeClr val="bg1"/>
                </a:solidFill>
              </a:rPr>
              <a:t>It's impossible to change from one Application Runtime platform to another</a:t>
            </a:r>
            <a:endParaRPr lang="en-US" altLang="zh-CN">
              <a:solidFill>
                <a:schemeClr val="bg1"/>
              </a:solidFill>
            </a:endParaRPr>
          </a:p>
          <a:p>
            <a:endParaRPr lang="en-US" altLang="zh-CN">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Serverless</a:t>
            </a:r>
            <a:endParaRPr lang="en-US" altLang="zh-CN">
              <a:solidFill>
                <a:schemeClr val="bg1"/>
              </a:solidFill>
            </a:endParaRPr>
          </a:p>
        </p:txBody>
      </p:sp>
      <p:sp>
        <p:nvSpPr>
          <p:cNvPr id="3" name="内容占位符 2"/>
          <p:cNvSpPr>
            <a:spLocks noGrp="1"/>
          </p:cNvSpPr>
          <p:nvPr>
            <p:ph idx="1"/>
          </p:nvPr>
        </p:nvSpPr>
        <p:spPr>
          <a:xfrm>
            <a:off x="838200" y="1825625"/>
            <a:ext cx="10515600" cy="4351338"/>
          </a:xfrm>
        </p:spPr>
        <p:txBody>
          <a:bodyPr/>
          <a:p>
            <a:r>
              <a:rPr lang="en-US" altLang="zh-CN">
                <a:solidFill>
                  <a:schemeClr val="bg1"/>
                </a:solidFill>
                <a:sym typeface="+mn-ea"/>
              </a:rPr>
              <a:t>Serverless </a:t>
            </a:r>
            <a:r>
              <a:rPr lang="en-US" altLang="zh-CN">
                <a:solidFill>
                  <a:schemeClr val="bg1"/>
                </a:solidFill>
              </a:rPr>
              <a:t>allocates machine resources on demand.</a:t>
            </a:r>
            <a:endParaRPr lang="en-US" altLang="zh-CN">
              <a:solidFill>
                <a:schemeClr val="bg1"/>
              </a:solidFill>
            </a:endParaRPr>
          </a:p>
          <a:p>
            <a:r>
              <a:rPr lang="en-US" altLang="zh-CN">
                <a:solidFill>
                  <a:schemeClr val="bg1"/>
                </a:solidFill>
              </a:rPr>
              <a:t>Serverless vendors offer compute runtimes, also known as Function as a Service (FaaS) platforms.</a:t>
            </a:r>
            <a:endParaRPr lang="en-US" altLang="zh-CN">
              <a:solidFill>
                <a:schemeClr val="bg1"/>
              </a:solidFill>
            </a:endParaRPr>
          </a:p>
          <a:p>
            <a:endParaRPr lang="en-US" altLang="zh-CN">
              <a:solidFill>
                <a:schemeClr val="bg1"/>
              </a:solidFill>
            </a:endParaRPr>
          </a:p>
          <a:p>
            <a:endParaRPr lang="en-US" altLang="zh-CN">
              <a:solidFill>
                <a:schemeClr val="bg1"/>
              </a:solidFill>
            </a:endParaRPr>
          </a:p>
          <a:p>
            <a:endParaRPr lang="en-US" altLang="zh-CN">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AWS Serverless Microservice</a:t>
            </a:r>
            <a:endParaRPr lang="en-US" altLang="zh-CN">
              <a:solidFill>
                <a:schemeClr val="bg1"/>
              </a:solidFill>
            </a:endParaRPr>
          </a:p>
        </p:txBody>
      </p:sp>
      <p:sp>
        <p:nvSpPr>
          <p:cNvPr id="4" name="文本框 3"/>
          <p:cNvSpPr txBox="1"/>
          <p:nvPr/>
        </p:nvSpPr>
        <p:spPr>
          <a:xfrm>
            <a:off x="0" y="6212840"/>
            <a:ext cx="9371330" cy="645160"/>
          </a:xfrm>
          <a:prstGeom prst="rect">
            <a:avLst/>
          </a:prstGeom>
          <a:noFill/>
        </p:spPr>
        <p:txBody>
          <a:bodyPr wrap="square" rtlCol="0" anchor="t">
            <a:spAutoFit/>
          </a:bodyPr>
          <a:p>
            <a:r>
              <a:rPr lang="zh-CN" altLang="en-US" sz="1200" i="1">
                <a:solidFill>
                  <a:schemeClr val="bg1"/>
                </a:solidFill>
                <a:hlinkClick r:id="rId1" action="ppaction://hlinkfile"/>
              </a:rPr>
              <a:t>https://aws.amazon.com/cn/serverless/getting-started</a:t>
            </a:r>
            <a:endParaRPr lang="zh-CN" altLang="en-US" sz="1200" i="1">
              <a:solidFill>
                <a:schemeClr val="bg1"/>
              </a:solidFill>
            </a:endParaRPr>
          </a:p>
          <a:p>
            <a:r>
              <a:rPr lang="zh-CN" altLang="en-US" sz="1200" i="1">
                <a:solidFill>
                  <a:schemeClr val="bg1"/>
                </a:solidFill>
                <a:hlinkClick r:id="rId2"/>
              </a:rPr>
              <a:t>http://d0.awsstatic.com/whitepapers/International/cn/AWS_Serverless_Multi-Tier_Architectures_CN</a:t>
            </a:r>
            <a:endParaRPr lang="zh-CN" altLang="en-US" sz="1200" i="1">
              <a:solidFill>
                <a:schemeClr val="bg1"/>
              </a:solidFill>
            </a:endParaRPr>
          </a:p>
          <a:p>
            <a:r>
              <a:rPr lang="zh-CN" altLang="en-US" sz="1200" i="1">
                <a:solidFill>
                  <a:schemeClr val="bg1"/>
                </a:solidFill>
                <a:hlinkClick r:id="rId3" action="ppaction://hlinkfile"/>
              </a:rPr>
              <a:t>https://docs.aws.amazon.com/whitepapers/latest/microservices-on-aws/serverless-microservices.html</a:t>
            </a:r>
            <a:endParaRPr lang="zh-CN" altLang="en-US" sz="1200" i="1">
              <a:solidFill>
                <a:schemeClr val="bg1"/>
              </a:solidFill>
            </a:endParaRPr>
          </a:p>
        </p:txBody>
      </p:sp>
      <p:pic>
        <p:nvPicPr>
          <p:cNvPr id="5" name="图片 4"/>
          <p:cNvPicPr>
            <a:picLocks noChangeAspect="1"/>
          </p:cNvPicPr>
          <p:nvPr/>
        </p:nvPicPr>
        <p:blipFill>
          <a:blip r:embed="rId4"/>
          <a:stretch>
            <a:fillRect/>
          </a:stretch>
        </p:blipFill>
        <p:spPr>
          <a:xfrm>
            <a:off x="2186940" y="1555750"/>
            <a:ext cx="7817485" cy="45351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Serverless based on Application Runtime</a:t>
            </a:r>
            <a:endParaRPr lang="en-US" altLang="zh-CN">
              <a:solidFill>
                <a:schemeClr val="bg1"/>
              </a:solidFill>
            </a:endParaRPr>
          </a:p>
        </p:txBody>
      </p:sp>
      <p:pic>
        <p:nvPicPr>
          <p:cNvPr id="3" name="图片 2"/>
          <p:cNvPicPr>
            <a:picLocks noChangeAspect="1"/>
          </p:cNvPicPr>
          <p:nvPr/>
        </p:nvPicPr>
        <p:blipFill>
          <a:blip r:embed="rId1"/>
          <a:stretch>
            <a:fillRect/>
          </a:stretch>
        </p:blipFill>
        <p:spPr>
          <a:xfrm>
            <a:off x="2310765" y="1888490"/>
            <a:ext cx="7569835" cy="3841115"/>
          </a:xfrm>
          <a:prstGeom prst="rect">
            <a:avLst/>
          </a:prstGeom>
        </p:spPr>
      </p:pic>
      <p:sp>
        <p:nvSpPr>
          <p:cNvPr id="5" name="文本框 4"/>
          <p:cNvSpPr txBox="1"/>
          <p:nvPr/>
        </p:nvSpPr>
        <p:spPr>
          <a:xfrm>
            <a:off x="0" y="6582410"/>
            <a:ext cx="5655310" cy="275590"/>
          </a:xfrm>
          <a:prstGeom prst="rect">
            <a:avLst/>
          </a:prstGeom>
          <a:noFill/>
        </p:spPr>
        <p:txBody>
          <a:bodyPr wrap="square" rtlCol="0" anchor="t">
            <a:spAutoFit/>
          </a:bodyPr>
          <a:p>
            <a:r>
              <a:rPr lang="zh-CN" altLang="en-US" sz="1200" i="1">
                <a:solidFill>
                  <a:schemeClr val="bg1"/>
                </a:solidFill>
                <a:hlinkClick r:id="rId2" action="ppaction://hlinkfile"/>
              </a:rPr>
              <a:t>https://mp.weixin.qq.com/s/com0uv4PyslE8Id9sStybw</a:t>
            </a:r>
            <a:endParaRPr lang="zh-CN" altLang="en-US" sz="1200" i="1">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Cloud service &amp; Cloud native</a:t>
            </a:r>
            <a:endParaRPr lang="en-US" altLang="zh-CN">
              <a:solidFill>
                <a:schemeClr val="bg1"/>
              </a:solidFill>
            </a:endParaRPr>
          </a:p>
        </p:txBody>
      </p:sp>
      <p:sp>
        <p:nvSpPr>
          <p:cNvPr id="3" name="内容占位符 2"/>
          <p:cNvSpPr>
            <a:spLocks noGrp="1"/>
          </p:cNvSpPr>
          <p:nvPr>
            <p:ph idx="1"/>
          </p:nvPr>
        </p:nvSpPr>
        <p:spPr/>
        <p:txBody>
          <a:bodyPr/>
          <a:p>
            <a:r>
              <a:rPr lang="en-US" altLang="zh-CN">
                <a:solidFill>
                  <a:schemeClr val="bg1"/>
                </a:solidFill>
                <a:sym typeface="+mn-ea"/>
              </a:rPr>
              <a:t>Iaas frees IT team</a:t>
            </a:r>
            <a:endParaRPr lang="en-US" altLang="zh-CN">
              <a:solidFill>
                <a:schemeClr val="bg1"/>
              </a:solidFill>
              <a:sym typeface="+mn-ea"/>
            </a:endParaRPr>
          </a:p>
          <a:p>
            <a:r>
              <a:rPr lang="en-US" altLang="zh-CN">
                <a:solidFill>
                  <a:schemeClr val="bg1"/>
                </a:solidFill>
                <a:sym typeface="+mn-ea"/>
              </a:rPr>
              <a:t>Paas frees Architecture team</a:t>
            </a:r>
            <a:endParaRPr lang="en-US" altLang="zh-CN">
              <a:solidFill>
                <a:schemeClr val="bg1"/>
              </a:solidFill>
              <a:sym typeface="+mn-ea"/>
            </a:endParaRPr>
          </a:p>
          <a:p>
            <a:r>
              <a:rPr lang="en-US" altLang="zh-CN">
                <a:solidFill>
                  <a:schemeClr val="bg1"/>
                </a:solidFill>
                <a:sym typeface="+mn-ea"/>
              </a:rPr>
              <a:t>Saas frees Development team</a:t>
            </a:r>
            <a:endParaRPr lang="en-US" altLang="zh-CN">
              <a:solidFill>
                <a:schemeClr val="bg1"/>
              </a:solidFill>
              <a:sym typeface="+mn-ea"/>
            </a:endParaRPr>
          </a:p>
          <a:p>
            <a:r>
              <a:rPr lang="en-US" altLang="zh-CN">
                <a:solidFill>
                  <a:schemeClr val="bg1"/>
                </a:solidFill>
                <a:sym typeface="+mn-ea"/>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lang="en-US" altLang="zh-CN">
              <a:solidFill>
                <a:schemeClr val="bg1"/>
              </a:solidFill>
              <a:sym typeface="+mn-ea"/>
            </a:endParaRPr>
          </a:p>
          <a:p>
            <a:endParaRPr lang="en-US" altLang="zh-CN">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3420" y="276225"/>
            <a:ext cx="10515600" cy="1325563"/>
          </a:xfrm>
        </p:spPr>
        <p:txBody>
          <a:bodyPr/>
          <a:p>
            <a:r>
              <a:rPr lang="en-US" altLang="zh-CN">
                <a:solidFill>
                  <a:schemeClr val="bg1"/>
                </a:solidFill>
              </a:rPr>
              <a:t>What drives microservice revolution?</a:t>
            </a:r>
            <a:endParaRPr lang="en-US" altLang="zh-CN">
              <a:solidFill>
                <a:schemeClr val="bg1"/>
              </a:solidFill>
            </a:endParaRPr>
          </a:p>
        </p:txBody>
      </p:sp>
      <p:sp>
        <p:nvSpPr>
          <p:cNvPr id="3" name="内容占位符 2"/>
          <p:cNvSpPr>
            <a:spLocks noGrp="1"/>
          </p:cNvSpPr>
          <p:nvPr>
            <p:ph idx="1"/>
          </p:nvPr>
        </p:nvSpPr>
        <p:spPr>
          <a:xfrm>
            <a:off x="838200" y="1825625"/>
            <a:ext cx="10515600" cy="4351338"/>
          </a:xfrm>
        </p:spPr>
        <p:txBody>
          <a:bodyPr/>
          <a:p>
            <a:r>
              <a:rPr lang="en-US" altLang="zh-CN">
                <a:solidFill>
                  <a:schemeClr val="bg1"/>
                </a:solidFill>
                <a:sym typeface="+mn-ea"/>
              </a:rPr>
              <a:t>Technology requirement</a:t>
            </a:r>
            <a:endParaRPr lang="en-US" altLang="zh-CN">
              <a:solidFill>
                <a:schemeClr val="bg1"/>
              </a:solidFill>
              <a:sym typeface="+mn-ea"/>
            </a:endParaRPr>
          </a:p>
          <a:p>
            <a:r>
              <a:rPr lang="en-US" altLang="zh-CN">
                <a:solidFill>
                  <a:schemeClr val="bg1"/>
                </a:solidFill>
                <a:sym typeface="+mn-ea"/>
              </a:rPr>
              <a:t>Efficiency of organization</a:t>
            </a:r>
            <a:endParaRPr lang="en-US" altLang="zh-CN">
              <a:solidFill>
                <a:schemeClr val="bg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D</a:t>
            </a:r>
            <a:r>
              <a:rPr lang="zh-CN" altLang="en-US">
                <a:solidFill>
                  <a:schemeClr val="bg1"/>
                </a:solidFill>
              </a:rPr>
              <a:t>rawbacks </a:t>
            </a:r>
            <a:r>
              <a:rPr lang="en-US" altLang="zh-CN">
                <a:solidFill>
                  <a:schemeClr val="bg1"/>
                </a:solidFill>
              </a:rPr>
              <a:t>of </a:t>
            </a:r>
            <a:r>
              <a:rPr lang="en-US" altLang="zh-CN">
                <a:solidFill>
                  <a:schemeClr val="bg1"/>
                </a:solidFill>
                <a:sym typeface="+mn-ea"/>
              </a:rPr>
              <a:t>Monolithic</a:t>
            </a:r>
            <a:endParaRPr lang="en-US" altLang="zh-CN">
              <a:solidFill>
                <a:schemeClr val="bg1"/>
              </a:solidFill>
            </a:endParaRPr>
          </a:p>
        </p:txBody>
      </p:sp>
      <p:sp>
        <p:nvSpPr>
          <p:cNvPr id="5" name="文本框 4"/>
          <p:cNvSpPr txBox="1"/>
          <p:nvPr/>
        </p:nvSpPr>
        <p:spPr>
          <a:xfrm>
            <a:off x="0" y="6551295"/>
            <a:ext cx="7393940" cy="306705"/>
          </a:xfrm>
          <a:prstGeom prst="rect">
            <a:avLst/>
          </a:prstGeom>
          <a:noFill/>
        </p:spPr>
        <p:txBody>
          <a:bodyPr wrap="square" rtlCol="0" anchor="t">
            <a:spAutoFit/>
          </a:bodyPr>
          <a:p>
            <a:r>
              <a:rPr lang="zh-CN" altLang="en-US" sz="1400" i="1">
                <a:solidFill>
                  <a:schemeClr val="bg1"/>
                </a:solidFill>
                <a:hlinkClick r:id="rId1" action="ppaction://hlinkfile"/>
              </a:rPr>
              <a:t>https://microservices.io/patterns/monolithic.html</a:t>
            </a:r>
            <a:endParaRPr lang="zh-CN" altLang="en-US" sz="1400" i="1">
              <a:solidFill>
                <a:schemeClr val="bg1"/>
              </a:solidFill>
            </a:endParaRPr>
          </a:p>
        </p:txBody>
      </p:sp>
      <p:sp>
        <p:nvSpPr>
          <p:cNvPr id="3" name="内容占位符 2"/>
          <p:cNvSpPr>
            <a:spLocks noGrp="1"/>
          </p:cNvSpPr>
          <p:nvPr>
            <p:ph idx="1"/>
          </p:nvPr>
        </p:nvSpPr>
        <p:spPr>
          <a:xfrm>
            <a:off x="838200" y="1825625"/>
            <a:ext cx="10515600" cy="4664075"/>
          </a:xfrm>
        </p:spPr>
        <p:txBody>
          <a:bodyPr/>
          <a:p>
            <a:r>
              <a:rPr lang="en-US" altLang="zh-CN">
                <a:solidFill>
                  <a:schemeClr val="bg1"/>
                </a:solidFill>
              </a:rPr>
              <a:t>Large code base intimidates developers</a:t>
            </a:r>
            <a:endParaRPr lang="en-US" altLang="zh-CN">
              <a:solidFill>
                <a:schemeClr val="bg1"/>
              </a:solidFill>
            </a:endParaRPr>
          </a:p>
          <a:p>
            <a:r>
              <a:rPr lang="en-US" altLang="zh-CN">
                <a:solidFill>
                  <a:schemeClr val="bg1"/>
                </a:solidFill>
              </a:rPr>
              <a:t>Overloaded IDE</a:t>
            </a:r>
            <a:endParaRPr lang="zh-CN" altLang="en-US">
              <a:solidFill>
                <a:schemeClr val="bg1"/>
              </a:solidFill>
            </a:endParaRPr>
          </a:p>
          <a:p>
            <a:r>
              <a:rPr lang="en-US" altLang="zh-CN">
                <a:solidFill>
                  <a:schemeClr val="bg1"/>
                </a:solidFill>
              </a:rPr>
              <a:t>Startup slowly</a:t>
            </a:r>
            <a:endParaRPr lang="zh-CN" altLang="en-US">
              <a:solidFill>
                <a:schemeClr val="bg1"/>
              </a:solidFill>
            </a:endParaRPr>
          </a:p>
          <a:p>
            <a:r>
              <a:rPr lang="en-US" altLang="zh-CN">
                <a:solidFill>
                  <a:schemeClr val="bg1"/>
                </a:solidFill>
              </a:rPr>
              <a:t>Large runtime resource requirement</a:t>
            </a:r>
            <a:endParaRPr lang="zh-CN" altLang="en-US">
              <a:solidFill>
                <a:schemeClr val="bg1"/>
              </a:solidFill>
            </a:endParaRPr>
          </a:p>
          <a:p>
            <a:r>
              <a:rPr lang="zh-CN" altLang="en-US">
                <a:solidFill>
                  <a:schemeClr val="bg1"/>
                </a:solidFill>
              </a:rPr>
              <a:t>Continuous deployment is difficult</a:t>
            </a:r>
            <a:endParaRPr lang="zh-CN" altLang="en-US">
              <a:solidFill>
                <a:schemeClr val="bg1"/>
              </a:solidFill>
            </a:endParaRPr>
          </a:p>
          <a:p>
            <a:r>
              <a:rPr lang="zh-CN" altLang="en-US">
                <a:solidFill>
                  <a:schemeClr val="bg1"/>
                </a:solidFill>
              </a:rPr>
              <a:t>Scaling the application can be difficult</a:t>
            </a:r>
            <a:endParaRPr lang="zh-CN" altLang="en-US">
              <a:solidFill>
                <a:schemeClr val="bg1"/>
              </a:solidFill>
            </a:endParaRPr>
          </a:p>
          <a:p>
            <a:r>
              <a:rPr lang="zh-CN" altLang="en-US">
                <a:solidFill>
                  <a:schemeClr val="bg1"/>
                </a:solidFill>
              </a:rPr>
              <a:t>Obstacle to scaling development </a:t>
            </a:r>
            <a:r>
              <a:rPr lang="en-US" altLang="zh-CN">
                <a:solidFill>
                  <a:schemeClr val="bg1"/>
                </a:solidFill>
              </a:rPr>
              <a:t>team</a:t>
            </a:r>
            <a:endParaRPr lang="zh-CN" altLang="en-US">
              <a:solidFill>
                <a:schemeClr val="bg1"/>
              </a:solidFill>
            </a:endParaRPr>
          </a:p>
          <a:p>
            <a:r>
              <a:rPr lang="en-US" altLang="zh-CN">
                <a:solidFill>
                  <a:schemeClr val="bg1"/>
                </a:solidFill>
              </a:rPr>
              <a:t>Long peroid of development</a:t>
            </a:r>
            <a:endParaRPr lang="zh-CN" altLang="en-US">
              <a:solidFill>
                <a:schemeClr val="bg1"/>
              </a:solidFill>
            </a:endParaRPr>
          </a:p>
          <a:p>
            <a:r>
              <a:rPr lang="en-US" altLang="zh-CN">
                <a:solidFill>
                  <a:schemeClr val="bg1"/>
                </a:solidFill>
              </a:rPr>
              <a:t>Technology stack limitation</a:t>
            </a:r>
            <a:endParaRPr lang="en-US" altLang="zh-CN">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3420" y="276225"/>
            <a:ext cx="10515600" cy="1325563"/>
          </a:xfrm>
        </p:spPr>
        <p:txBody>
          <a:bodyPr/>
          <a:p>
            <a:r>
              <a:rPr lang="en-US" altLang="zh-CN">
                <a:solidFill>
                  <a:schemeClr val="bg1"/>
                </a:solidFill>
                <a:sym typeface="+mn-ea"/>
              </a:rPr>
              <a:t>What drives microservice revolution?</a:t>
            </a:r>
            <a:endParaRPr lang="en-US" altLang="zh-CN">
              <a:solidFill>
                <a:schemeClr val="bg1"/>
              </a:solidFill>
            </a:endParaRPr>
          </a:p>
        </p:txBody>
      </p:sp>
      <p:sp>
        <p:nvSpPr>
          <p:cNvPr id="3" name="内容占位符 2"/>
          <p:cNvSpPr>
            <a:spLocks noGrp="1"/>
          </p:cNvSpPr>
          <p:nvPr>
            <p:ph idx="1"/>
          </p:nvPr>
        </p:nvSpPr>
        <p:spPr>
          <a:xfrm>
            <a:off x="838200" y="1825625"/>
            <a:ext cx="10515600" cy="4351338"/>
          </a:xfrm>
        </p:spPr>
        <p:txBody>
          <a:bodyPr/>
          <a:p>
            <a:r>
              <a:rPr lang="en-US" altLang="zh-CN">
                <a:solidFill>
                  <a:schemeClr val="bg1"/>
                </a:solidFill>
                <a:sym typeface="+mn-ea"/>
              </a:rPr>
              <a:t>Technology requirement</a:t>
            </a:r>
            <a:endParaRPr lang="en-US" altLang="zh-CN">
              <a:solidFill>
                <a:schemeClr val="bg1"/>
              </a:solidFill>
              <a:sym typeface="+mn-ea"/>
            </a:endParaRPr>
          </a:p>
          <a:p>
            <a:pPr lvl="1"/>
            <a:r>
              <a:rPr lang="en-US" altLang="zh-CN" sz="2400">
                <a:solidFill>
                  <a:schemeClr val="bg1"/>
                </a:solidFill>
                <a:sym typeface="+mn-ea"/>
              </a:rPr>
              <a:t>reduce the difficulty of developing  microservice</a:t>
            </a:r>
            <a:endParaRPr lang="en-US" altLang="zh-CN" sz="2400">
              <a:solidFill>
                <a:schemeClr val="bg1"/>
              </a:solidFill>
              <a:sym typeface="+mn-ea"/>
            </a:endParaRPr>
          </a:p>
          <a:p>
            <a:pPr lvl="1"/>
            <a:r>
              <a:rPr lang="en-US" altLang="zh-CN" sz="2400">
                <a:solidFill>
                  <a:schemeClr val="bg1"/>
                </a:solidFill>
                <a:sym typeface="+mn-ea"/>
              </a:rPr>
              <a:t>reduce the difficulty of operating microservice</a:t>
            </a:r>
            <a:endParaRPr lang="en-US" altLang="zh-CN" sz="2400">
              <a:solidFill>
                <a:schemeClr val="bg1"/>
              </a:solidFill>
              <a:sym typeface="+mn-ea"/>
            </a:endParaRPr>
          </a:p>
          <a:p>
            <a:pPr lvl="1"/>
            <a:r>
              <a:rPr lang="en-US" altLang="zh-CN" sz="2400">
                <a:solidFill>
                  <a:schemeClr val="bg1"/>
                </a:solidFill>
                <a:sym typeface="+mn-ea"/>
              </a:rPr>
              <a:t>not being restricted by cloud venders</a:t>
            </a:r>
            <a:endParaRPr lang="en-US" altLang="zh-CN">
              <a:solidFill>
                <a:schemeClr val="bg1"/>
              </a:solidFill>
              <a:sym typeface="+mn-ea"/>
            </a:endParaRPr>
          </a:p>
          <a:p>
            <a:r>
              <a:rPr lang="en-US" altLang="zh-CN">
                <a:solidFill>
                  <a:schemeClr val="bg1"/>
                </a:solidFill>
                <a:sym typeface="+mn-ea"/>
              </a:rPr>
              <a:t>Efficiency of organization</a:t>
            </a:r>
            <a:endParaRPr lang="en-US" altLang="zh-CN">
              <a:solidFill>
                <a:schemeClr val="bg1"/>
              </a:solidFill>
              <a:sym typeface="+mn-ea"/>
            </a:endParaRPr>
          </a:p>
          <a:p>
            <a:pPr lvl="1"/>
            <a:r>
              <a:rPr lang="en-US" altLang="zh-CN">
                <a:solidFill>
                  <a:schemeClr val="bg1"/>
                </a:solidFill>
                <a:sym typeface="+mn-ea"/>
              </a:rPr>
              <a:t>provide more generic ablities</a:t>
            </a:r>
            <a:endParaRPr lang="en-US" altLang="zh-CN">
              <a:solidFill>
                <a:schemeClr val="bg1"/>
              </a:solidFill>
              <a:sym typeface="+mn-ea"/>
            </a:endParaRPr>
          </a:p>
          <a:p>
            <a:pPr lvl="1"/>
            <a:r>
              <a:rPr lang="en-US" altLang="zh-CN">
                <a:solidFill>
                  <a:schemeClr val="bg1"/>
                </a:solidFill>
                <a:sym typeface="+mn-ea"/>
              </a:rPr>
              <a:t>maintain less components with same abilities</a:t>
            </a:r>
            <a:endParaRPr lang="en-US" altLang="zh-CN">
              <a:solidFill>
                <a:schemeClr val="bg1"/>
              </a:solidFill>
              <a:sym typeface="+mn-ea"/>
            </a:endParaRPr>
          </a:p>
          <a:p>
            <a:pPr lvl="1"/>
            <a:r>
              <a:rPr lang="en-US" altLang="zh-CN">
                <a:solidFill>
                  <a:schemeClr val="bg1"/>
                </a:solidFill>
                <a:sym typeface="+mn-ea"/>
              </a:rPr>
              <a:t>reduce cost</a:t>
            </a:r>
            <a:endParaRPr lang="en-US" altLang="zh-CN">
              <a:solidFill>
                <a:schemeClr val="bg1"/>
              </a:solidFill>
              <a:sym typeface="+mn-ea"/>
            </a:endParaRPr>
          </a:p>
          <a:p>
            <a:pPr lvl="1"/>
            <a:endParaRPr lang="en-US" altLang="zh-CN">
              <a:solidFill>
                <a:schemeClr val="bg1"/>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1542415" y="0"/>
            <a:ext cx="9106535" cy="68573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3420" y="276225"/>
            <a:ext cx="10515600" cy="1325563"/>
          </a:xfrm>
        </p:spPr>
        <p:txBody>
          <a:bodyPr>
            <a:normAutofit/>
          </a:bodyPr>
          <a:p>
            <a:r>
              <a:rPr lang="en-US" altLang="zh-CN">
                <a:solidFill>
                  <a:schemeClr val="bg1"/>
                </a:solidFill>
              </a:rPr>
              <a:t>What's the future of microservice?</a:t>
            </a:r>
            <a:endParaRPr lang="en-US" altLang="zh-CN">
              <a:solidFill>
                <a:schemeClr val="bg1"/>
              </a:solidFill>
            </a:endParaRPr>
          </a:p>
        </p:txBody>
      </p:sp>
      <p:sp>
        <p:nvSpPr>
          <p:cNvPr id="3" name="内容占位符 2"/>
          <p:cNvSpPr>
            <a:spLocks noGrp="1"/>
          </p:cNvSpPr>
          <p:nvPr>
            <p:ph idx="1"/>
          </p:nvPr>
        </p:nvSpPr>
        <p:spPr>
          <a:xfrm>
            <a:off x="838200" y="1825625"/>
            <a:ext cx="10515600" cy="4351338"/>
          </a:xfrm>
        </p:spPr>
        <p:txBody>
          <a:bodyPr/>
          <a:p>
            <a:r>
              <a:rPr lang="en-US" altLang="zh-CN" sz="2400">
                <a:solidFill>
                  <a:schemeClr val="bg1"/>
                </a:solidFill>
                <a:sym typeface="+mn-ea"/>
              </a:rPr>
              <a:t>Application</a:t>
            </a:r>
            <a:endParaRPr lang="en-US" altLang="zh-CN" sz="2400">
              <a:solidFill>
                <a:schemeClr val="bg1"/>
              </a:solidFill>
              <a:sym typeface="+mn-ea"/>
            </a:endParaRPr>
          </a:p>
          <a:p>
            <a:pPr lvl="1"/>
            <a:r>
              <a:rPr lang="en-US" altLang="zh-CN" sz="2055">
                <a:solidFill>
                  <a:schemeClr val="bg1"/>
                </a:solidFill>
                <a:sym typeface="+mn-ea"/>
              </a:rPr>
              <a:t>Generic standard API</a:t>
            </a:r>
            <a:endParaRPr lang="en-US" altLang="zh-CN" sz="2055">
              <a:solidFill>
                <a:schemeClr val="bg1"/>
              </a:solidFill>
              <a:sym typeface="+mn-ea"/>
            </a:endParaRPr>
          </a:p>
          <a:p>
            <a:pPr lvl="1"/>
            <a:r>
              <a:rPr lang="en-US" altLang="zh-CN" sz="2055">
                <a:solidFill>
                  <a:schemeClr val="bg1"/>
                </a:solidFill>
                <a:sym typeface="+mn-ea"/>
              </a:rPr>
              <a:t>Opensource components will default support</a:t>
            </a:r>
            <a:endParaRPr lang="en-US" altLang="zh-CN" sz="2055">
              <a:solidFill>
                <a:schemeClr val="bg1"/>
              </a:solidFill>
              <a:sym typeface="+mn-ea"/>
            </a:endParaRPr>
          </a:p>
          <a:p>
            <a:pPr lvl="1"/>
            <a:r>
              <a:rPr lang="en-US" altLang="zh-CN" sz="2055">
                <a:solidFill>
                  <a:schemeClr val="bg1"/>
                </a:solidFill>
                <a:sym typeface="+mn-ea"/>
              </a:rPr>
              <a:t>Business Architeture become important and popular</a:t>
            </a:r>
            <a:endParaRPr lang="en-US" altLang="zh-CN" sz="2055">
              <a:solidFill>
                <a:schemeClr val="bg1"/>
              </a:solidFill>
              <a:sym typeface="+mn-ea"/>
            </a:endParaRPr>
          </a:p>
          <a:p>
            <a:pPr lvl="1"/>
            <a:endParaRPr lang="en-US" altLang="zh-CN" sz="2055">
              <a:solidFill>
                <a:schemeClr val="bg1"/>
              </a:solidFill>
              <a:sym typeface="+mn-ea"/>
            </a:endParaRPr>
          </a:p>
          <a:p>
            <a:r>
              <a:rPr lang="en-US" altLang="zh-CN" sz="2400">
                <a:solidFill>
                  <a:schemeClr val="bg1"/>
                </a:solidFill>
                <a:sym typeface="+mn-ea"/>
              </a:rPr>
              <a:t>Infrastructure</a:t>
            </a:r>
            <a:endParaRPr lang="en-US" altLang="zh-CN" sz="2055">
              <a:solidFill>
                <a:schemeClr val="bg1"/>
              </a:solidFill>
              <a:sym typeface="+mn-ea"/>
            </a:endParaRPr>
          </a:p>
          <a:p>
            <a:pPr lvl="1"/>
            <a:r>
              <a:rPr lang="en-US" altLang="zh-CN" sz="2055">
                <a:solidFill>
                  <a:schemeClr val="bg1"/>
                </a:solidFill>
                <a:sym typeface="+mn-ea"/>
              </a:rPr>
              <a:t>Much higher performance</a:t>
            </a:r>
            <a:endParaRPr lang="en-US" altLang="zh-CN" sz="2055">
              <a:solidFill>
                <a:schemeClr val="bg1"/>
              </a:solidFill>
              <a:sym typeface="+mn-ea"/>
            </a:endParaRPr>
          </a:p>
          <a:p>
            <a:pPr lvl="1"/>
            <a:r>
              <a:rPr lang="en-US" altLang="zh-CN" sz="2055">
                <a:solidFill>
                  <a:schemeClr val="bg1"/>
                </a:solidFill>
                <a:sym typeface="+mn-ea"/>
              </a:rPr>
              <a:t>Mesh/Application-Runtime Standard vs Vendor custom Implement</a:t>
            </a:r>
            <a:endParaRPr lang="en-US" altLang="zh-CN" sz="2055">
              <a:solidFill>
                <a:schemeClr val="bg1"/>
              </a:solidFill>
              <a:sym typeface="+mn-ea"/>
            </a:endParaRPr>
          </a:p>
          <a:p>
            <a:pPr lvl="1"/>
            <a:r>
              <a:rPr lang="en-US" altLang="zh-CN" sz="2055">
                <a:solidFill>
                  <a:schemeClr val="bg1"/>
                </a:solidFill>
                <a:sym typeface="+mn-ea"/>
              </a:rPr>
              <a:t>Cloud-native full microservice technology stack</a:t>
            </a:r>
            <a:endParaRPr lang="en-US" altLang="zh-CN" sz="2055">
              <a:solidFill>
                <a:schemeClr val="bg1"/>
              </a:solidFill>
              <a:sym typeface="+mn-ea"/>
            </a:endParaRPr>
          </a:p>
          <a:p>
            <a:pPr lvl="1"/>
            <a:r>
              <a:rPr lang="en-US" altLang="zh-CN" sz="2055">
                <a:solidFill>
                  <a:schemeClr val="bg1"/>
                </a:solidFill>
                <a:sym typeface="+mn-ea"/>
              </a:rPr>
              <a:t>serverless microservice</a:t>
            </a:r>
            <a:endParaRPr lang="en-US" altLang="zh-CN" sz="2055">
              <a:solidFill>
                <a:schemeClr val="bg1"/>
              </a:solidFill>
              <a:sym typeface="+mn-ea"/>
            </a:endParaRPr>
          </a:p>
          <a:p>
            <a:pPr lvl="1"/>
            <a:endParaRPr lang="en-US" altLang="zh-CN" sz="2055">
              <a:solidFill>
                <a:schemeClr val="bg1"/>
              </a:solidFill>
              <a:sym typeface="+mn-ea"/>
            </a:endParaRPr>
          </a:p>
          <a:p>
            <a:endParaRPr lang="en-US" altLang="zh-CN" sz="2400">
              <a:solidFill>
                <a:schemeClr val="bg1"/>
              </a:solidFill>
              <a:sym typeface="+mn-ea"/>
            </a:endParaRPr>
          </a:p>
          <a:p>
            <a:pPr lvl="1"/>
            <a:endParaRPr lang="en-US" altLang="zh-CN">
              <a:solidFill>
                <a:schemeClr val="bg1"/>
              </a:solidFill>
              <a:sym typeface="+mn-ea"/>
            </a:endParaRPr>
          </a:p>
          <a:p>
            <a:endParaRPr lang="en-US" altLang="zh-CN">
              <a:solidFill>
                <a:schemeClr val="bg1"/>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sym typeface="+mn-ea"/>
              </a:rPr>
              <a:t>Standard/API is more important</a:t>
            </a:r>
            <a:endParaRPr lang="en-US" altLang="zh-CN">
              <a:solidFill>
                <a:schemeClr val="bg1"/>
              </a:solidFill>
            </a:endParaRPr>
          </a:p>
        </p:txBody>
      </p:sp>
      <p:sp>
        <p:nvSpPr>
          <p:cNvPr id="3" name="内容占位符 2"/>
          <p:cNvSpPr>
            <a:spLocks noGrp="1"/>
          </p:cNvSpPr>
          <p:nvPr>
            <p:ph idx="1"/>
          </p:nvPr>
        </p:nvSpPr>
        <p:spPr/>
        <p:txBody>
          <a:bodyPr/>
          <a:p>
            <a:r>
              <a:rPr lang="en-US" altLang="zh-CN">
                <a:solidFill>
                  <a:schemeClr val="bg1"/>
                </a:solidFill>
              </a:rPr>
              <a:t>TCP/IP Protocol</a:t>
            </a:r>
            <a:endParaRPr lang="en-US" altLang="zh-CN">
              <a:solidFill>
                <a:schemeClr val="bg1"/>
              </a:solidFill>
            </a:endParaRPr>
          </a:p>
          <a:p>
            <a:pPr lvl="0"/>
            <a:r>
              <a:rPr lang="en-US" altLang="zh-CN">
                <a:solidFill>
                  <a:schemeClr val="bg1"/>
                </a:solidFill>
              </a:rPr>
              <a:t>Mysql Syntax</a:t>
            </a:r>
            <a:endParaRPr lang="en-US" altLang="zh-CN">
              <a:solidFill>
                <a:schemeClr val="bg1"/>
              </a:solidFill>
            </a:endParaRPr>
          </a:p>
          <a:p>
            <a:pPr lvl="0"/>
            <a:r>
              <a:rPr lang="en-US" altLang="zh-CN">
                <a:solidFill>
                  <a:schemeClr val="bg1"/>
                </a:solidFill>
              </a:rPr>
              <a:t>Redis API</a:t>
            </a:r>
            <a:endParaRPr lang="en-US" altLang="zh-CN">
              <a:solidFill>
                <a:schemeClr val="bg1"/>
              </a:solidFill>
            </a:endParaRPr>
          </a:p>
          <a:p>
            <a:pPr lvl="0"/>
            <a:r>
              <a:rPr lang="en-US" altLang="zh-CN">
                <a:solidFill>
                  <a:schemeClr val="bg1"/>
                </a:solidFill>
                <a:sym typeface="+mn-ea"/>
              </a:rPr>
              <a:t>Protocol Buffer / gRPC</a:t>
            </a:r>
            <a:endParaRPr lang="en-US" altLang="zh-CN">
              <a:solidFill>
                <a:schemeClr val="bg1"/>
              </a:solidFill>
            </a:endParaRPr>
          </a:p>
          <a:p>
            <a:pPr lvl="0"/>
            <a:r>
              <a:rPr lang="en-US" altLang="zh-CN">
                <a:solidFill>
                  <a:schemeClr val="bg1"/>
                </a:solidFill>
              </a:rPr>
              <a:t>Kubernetes API</a:t>
            </a:r>
            <a:endParaRPr lang="en-US" altLang="zh-CN">
              <a:solidFill>
                <a:schemeClr val="bg1"/>
              </a:solidFill>
            </a:endParaRPr>
          </a:p>
          <a:p>
            <a:pPr lvl="0"/>
            <a:r>
              <a:rPr lang="en-US" altLang="zh-CN">
                <a:solidFill>
                  <a:schemeClr val="bg1"/>
                </a:solidFill>
              </a:rPr>
              <a:t>Application Runtime API</a:t>
            </a:r>
            <a:endParaRPr lang="en-US" altLang="zh-CN">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bg1"/>
                </a:solidFill>
                <a:sym typeface="+mn-ea"/>
              </a:rPr>
              <a:t>Join the future of microservice</a:t>
            </a:r>
            <a:endParaRPr lang="en-US" altLang="zh-CN">
              <a:solidFill>
                <a:schemeClr val="bg1"/>
              </a:solidFill>
              <a:sym typeface="+mn-ea"/>
            </a:endParaRPr>
          </a:p>
        </p:txBody>
      </p:sp>
      <p:sp>
        <p:nvSpPr>
          <p:cNvPr id="3" name="内容占位符 2"/>
          <p:cNvSpPr>
            <a:spLocks noGrp="1"/>
          </p:cNvSpPr>
          <p:nvPr>
            <p:ph idx="1"/>
          </p:nvPr>
        </p:nvSpPr>
        <p:spPr/>
        <p:txBody>
          <a:bodyPr/>
          <a:p>
            <a:r>
              <a:rPr lang="en-US" altLang="zh-CN">
                <a:solidFill>
                  <a:schemeClr val="bg1"/>
                </a:solidFill>
              </a:rPr>
              <a:t>Join the opensource</a:t>
            </a:r>
            <a:endParaRPr lang="en-US" altLang="zh-CN">
              <a:solidFill>
                <a:schemeClr val="bg1"/>
              </a:solidFill>
            </a:endParaRPr>
          </a:p>
          <a:p>
            <a:r>
              <a:rPr lang="en-US" altLang="zh-CN">
                <a:solidFill>
                  <a:schemeClr val="bg1"/>
                </a:solidFill>
              </a:rPr>
              <a:t>Try mesh or application runtime</a:t>
            </a:r>
            <a:endParaRPr lang="en-US" altLang="zh-CN">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Reference</a:t>
            </a:r>
            <a:endParaRPr lang="en-US" altLang="zh-CN">
              <a:solidFill>
                <a:schemeClr val="bg1"/>
              </a:solidFill>
            </a:endParaRPr>
          </a:p>
        </p:txBody>
      </p:sp>
      <p:sp>
        <p:nvSpPr>
          <p:cNvPr id="3" name="内容占位符 2"/>
          <p:cNvSpPr>
            <a:spLocks noGrp="1"/>
          </p:cNvSpPr>
          <p:nvPr>
            <p:ph idx="1"/>
          </p:nvPr>
        </p:nvSpPr>
        <p:spPr/>
        <p:txBody>
          <a:bodyPr>
            <a:normAutofit fontScale="50000"/>
          </a:bodyPr>
          <a:p>
            <a:r>
              <a:rPr lang="zh-CN" altLang="en-US" i="1">
                <a:solidFill>
                  <a:schemeClr val="bg1"/>
                </a:solidFill>
                <a:sym typeface="+mn-ea"/>
                <a:hlinkClick r:id="rId1" action="ppaction://hlinkfile"/>
              </a:rPr>
              <a:t>https://microservices.io</a:t>
            </a:r>
            <a:endParaRPr lang="zh-CN" altLang="en-US" i="1">
              <a:solidFill>
                <a:schemeClr val="bg1"/>
              </a:solidFill>
              <a:sym typeface="+mn-ea"/>
              <a:hlinkClick r:id="rId1" action="ppaction://hlinkfile"/>
            </a:endParaRPr>
          </a:p>
          <a:p>
            <a:r>
              <a:rPr lang="zh-CN" altLang="en-US" i="1">
                <a:solidFill>
                  <a:schemeClr val="bg1"/>
                </a:solidFill>
                <a:sym typeface="+mn-ea"/>
                <a:hlinkClick r:id="rId2" action="ppaction://hlinkfile"/>
              </a:rPr>
              <a:t>https://martinfowler.com/articles/microservices.html</a:t>
            </a:r>
            <a:endParaRPr lang="zh-CN" altLang="en-US" i="1">
              <a:solidFill>
                <a:schemeClr val="bg1"/>
              </a:solidFill>
              <a:sym typeface="+mn-ea"/>
              <a:hlinkClick r:id="rId2" action="ppaction://hlinkfile"/>
            </a:endParaRPr>
          </a:p>
          <a:p>
            <a:r>
              <a:rPr lang="en-US" altLang="zh-CN" i="1">
                <a:solidFill>
                  <a:schemeClr val="bg1"/>
                </a:solidFill>
                <a:sym typeface="+mn-ea"/>
                <a:hlinkClick r:id="rId3" action="ppaction://hlinkfile"/>
              </a:rPr>
              <a:t>https://</a:t>
            </a:r>
            <a:r>
              <a:rPr lang="zh-CN" altLang="en-US" i="1">
                <a:solidFill>
                  <a:schemeClr val="bg1"/>
                </a:solidFill>
                <a:sym typeface="+mn-ea"/>
                <a:hlinkClick r:id="rId3" action="ppaction://hlinkfile"/>
              </a:rPr>
              <a:t>nginx.com/blog/what-is-a-service-mesh/</a:t>
            </a:r>
            <a:endParaRPr lang="zh-CN" altLang="en-US" i="1">
              <a:solidFill>
                <a:schemeClr val="bg1"/>
              </a:solidFill>
            </a:endParaRPr>
          </a:p>
          <a:p>
            <a:r>
              <a:rPr lang="zh-CN" altLang="en-US" i="1">
                <a:solidFill>
                  <a:schemeClr val="bg1"/>
                </a:solidFill>
                <a:sym typeface="+mn-ea"/>
                <a:hlinkClick r:id="rId4" action="ppaction://hlinkfile"/>
              </a:rPr>
              <a:t>https://istio.io/latest/about/service-mesh/</a:t>
            </a:r>
            <a:endParaRPr lang="zh-CN" altLang="en-US" i="1">
              <a:solidFill>
                <a:schemeClr val="bg1"/>
              </a:solidFill>
            </a:endParaRPr>
          </a:p>
          <a:p>
            <a:r>
              <a:rPr lang="zh-CN" altLang="en-US" i="1">
                <a:solidFill>
                  <a:schemeClr val="bg1"/>
                </a:solidFill>
                <a:sym typeface="+mn-ea"/>
                <a:hlinkClick r:id="rId5" action="ppaction://hlinkfile"/>
              </a:rPr>
              <a:t>https://mp.weixin.qq.com/s/G8vmlJyaimux_K-548kFbA</a:t>
            </a:r>
            <a:endParaRPr lang="zh-CN" altLang="en-US" i="1">
              <a:solidFill>
                <a:schemeClr val="bg1"/>
              </a:solidFill>
              <a:sym typeface="+mn-ea"/>
              <a:hlinkClick r:id="rId5" action="ppaction://hlinkfile"/>
            </a:endParaRPr>
          </a:p>
          <a:p>
            <a:r>
              <a:rPr lang="zh-CN" altLang="en-US" i="1">
                <a:solidFill>
                  <a:schemeClr val="bg1"/>
                </a:solidFill>
                <a:sym typeface="+mn-ea"/>
                <a:hlinkClick r:id="rId6" action="ppaction://hlinkfile"/>
              </a:rPr>
              <a:t>https://docs.dapr.io/concepts/overview/</a:t>
            </a:r>
            <a:endParaRPr lang="zh-CN" altLang="en-US" i="1">
              <a:solidFill>
                <a:schemeClr val="bg1"/>
              </a:solidFill>
              <a:sym typeface="+mn-ea"/>
              <a:hlinkClick r:id="rId6" action="ppaction://hlinkfile"/>
            </a:endParaRPr>
          </a:p>
          <a:p>
            <a:r>
              <a:rPr lang="zh-CN" altLang="en-US" i="1">
                <a:solidFill>
                  <a:schemeClr val="bg1"/>
                </a:solidFill>
                <a:sym typeface="+mn-ea"/>
                <a:hlinkClick r:id="rId7" action="ppaction://hlinkfile"/>
              </a:rPr>
              <a:t>https://isovalent.com/blog/post/2021-12-08-ebpf-servicemesh</a:t>
            </a:r>
            <a:endParaRPr lang="zh-CN" altLang="en-US" i="1">
              <a:solidFill>
                <a:schemeClr val="bg1"/>
              </a:solidFill>
              <a:sym typeface="+mn-ea"/>
              <a:hlinkClick r:id="rId7" action="ppaction://hlinkfile"/>
            </a:endParaRPr>
          </a:p>
          <a:p>
            <a:r>
              <a:rPr lang="zh-CN" altLang="en-US" i="1">
                <a:solidFill>
                  <a:schemeClr val="bg1"/>
                </a:solidFill>
                <a:sym typeface="+mn-ea"/>
                <a:hlinkClick r:id="rId8" action="ppaction://hlinkfile"/>
              </a:rPr>
              <a:t>https://github.com/mosn/layotto</a:t>
            </a:r>
            <a:endParaRPr lang="zh-CN" altLang="en-US" i="1">
              <a:solidFill>
                <a:schemeClr val="bg1"/>
              </a:solidFill>
              <a:sym typeface="+mn-ea"/>
              <a:hlinkClick r:id="rId8" action="ppaction://hlinkfile"/>
            </a:endParaRPr>
          </a:p>
          <a:p>
            <a:r>
              <a:rPr lang="zh-CN" altLang="en-US" i="1">
                <a:solidFill>
                  <a:schemeClr val="bg1"/>
                </a:solidFill>
                <a:sym typeface="+mn-ea"/>
                <a:hlinkClick r:id="rId9" action="ppaction://hlinkfile"/>
              </a:rPr>
              <a:t>https://mp.weixin.qq.com/s/com0uv4PyslE8Id9sStybw</a:t>
            </a:r>
            <a:endParaRPr lang="zh-CN" altLang="en-US" i="1">
              <a:solidFill>
                <a:schemeClr val="bg1"/>
              </a:solidFill>
              <a:sym typeface="+mn-ea"/>
              <a:hlinkClick r:id="rId9" action="ppaction://hlinkfile"/>
            </a:endParaRPr>
          </a:p>
          <a:p>
            <a:r>
              <a:rPr lang="zh-CN" altLang="en-US" i="1">
                <a:solidFill>
                  <a:schemeClr val="bg1"/>
                </a:solidFill>
                <a:sym typeface="+mn-ea"/>
                <a:hlinkClick r:id="rId10" action="ppaction://hlinkfile"/>
              </a:rPr>
              <a:t>https://aws.amazon.com/cn/serverless/getting-started</a:t>
            </a:r>
            <a:endParaRPr lang="zh-CN" altLang="en-US" i="1">
              <a:solidFill>
                <a:schemeClr val="bg1"/>
              </a:solidFill>
            </a:endParaRPr>
          </a:p>
          <a:p>
            <a:r>
              <a:rPr lang="zh-CN" altLang="en-US" i="1">
                <a:solidFill>
                  <a:schemeClr val="bg1"/>
                </a:solidFill>
                <a:sym typeface="+mn-ea"/>
                <a:hlinkClick r:id="rId11"/>
              </a:rPr>
              <a:t>http://d0.awsstatic.com/whitepapers/International/cn/AWS_Serverless_Multi-Tier_Architectures_CN</a:t>
            </a:r>
            <a:endParaRPr lang="zh-CN" altLang="en-US" i="1">
              <a:solidFill>
                <a:schemeClr val="bg1"/>
              </a:solidFill>
            </a:endParaRPr>
          </a:p>
          <a:p>
            <a:r>
              <a:rPr lang="zh-CN" altLang="en-US" i="1">
                <a:solidFill>
                  <a:schemeClr val="bg1"/>
                </a:solidFill>
                <a:sym typeface="+mn-ea"/>
                <a:hlinkClick r:id="rId12" action="ppaction://hlinkfile"/>
              </a:rPr>
              <a:t>https://docs.aws.amazon.com/whitepapers/latest/microservices-on-aws/serverless-microservices.html</a:t>
            </a:r>
            <a:endParaRPr lang="zh-CN" altLang="en-US" i="1">
              <a:solidFill>
                <a:schemeClr val="bg1"/>
              </a:solidFill>
              <a:sym typeface="+mn-ea"/>
              <a:hlinkClick r:id="rId12" action="ppaction://hlinkfile"/>
            </a:endParaRPr>
          </a:p>
          <a:p>
            <a:r>
              <a:rPr lang="zh-CN" altLang="en-US" i="1">
                <a:solidFill>
                  <a:schemeClr val="bg1"/>
                </a:solidFill>
                <a:hlinkClick r:id="rId13" action="ppaction://hlinkfile"/>
              </a:rPr>
              <a:t>https://github.com/wongoo/dapr-demo</a:t>
            </a:r>
            <a:endParaRPr lang="zh-CN" altLang="en-US" i="1">
              <a:solidFill>
                <a:schemeClr val="bg1"/>
              </a:solidFill>
            </a:endParaRPr>
          </a:p>
          <a:p>
            <a:endParaRPr lang="zh-CN" altLang="en-US" i="1">
              <a:solidFill>
                <a:schemeClr val="bg1"/>
              </a:solidFill>
            </a:endParaRPr>
          </a:p>
          <a:p>
            <a:endParaRPr lang="zh-CN" altLang="en-US" i="1">
              <a:solidFill>
                <a:schemeClr val="bg1"/>
              </a:solidFill>
            </a:endParaRPr>
          </a:p>
          <a:p>
            <a:endParaRPr lang="zh-CN" altLang="en-US" i="1">
              <a:solidFill>
                <a:schemeClr val="bg1"/>
              </a:solidFill>
            </a:endParaRPr>
          </a:p>
          <a:p>
            <a:endParaRPr lang="zh-CN" altLang="en-US" i="1">
              <a:solidFill>
                <a:schemeClr val="bg1"/>
              </a:solidFill>
            </a:endParaRPr>
          </a:p>
          <a:p>
            <a:endParaRPr lang="zh-CN" altLang="en-US" i="1">
              <a:solidFill>
                <a:schemeClr val="bg1"/>
              </a:solidFill>
            </a:endParaRPr>
          </a:p>
          <a:p>
            <a:endParaRPr lang="zh-CN" altLang="en-US" i="1">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4805"/>
            <a:ext cx="10515600" cy="1325563"/>
          </a:xfrm>
        </p:spPr>
        <p:txBody>
          <a:bodyPr/>
          <a:p>
            <a:r>
              <a:rPr lang="en-US" altLang="zh-CN">
                <a:solidFill>
                  <a:schemeClr val="bg1"/>
                </a:solidFill>
              </a:rPr>
              <a:t>Q&amp;A</a:t>
            </a:r>
            <a:endParaRPr lang="en-US" altLang="zh-CN">
              <a:solidFill>
                <a:schemeClr val="bg1"/>
              </a:solidFill>
            </a:endParaRPr>
          </a:p>
        </p:txBody>
      </p:sp>
      <p:pic>
        <p:nvPicPr>
          <p:cNvPr id="3" name="图片 2"/>
          <p:cNvPicPr>
            <a:picLocks noChangeAspect="1"/>
          </p:cNvPicPr>
          <p:nvPr/>
        </p:nvPicPr>
        <p:blipFill>
          <a:blip r:embed="rId1"/>
          <a:stretch>
            <a:fillRect/>
          </a:stretch>
        </p:blipFill>
        <p:spPr>
          <a:xfrm>
            <a:off x="4692650" y="2070100"/>
            <a:ext cx="2806700" cy="2717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bg1"/>
                </a:solidFill>
              </a:rPr>
              <a:t>Microservice</a:t>
            </a:r>
            <a:endParaRPr lang="en-US" altLang="zh-CN">
              <a:solidFill>
                <a:schemeClr val="bg1"/>
              </a:solidFill>
            </a:endParaRPr>
          </a:p>
        </p:txBody>
      </p:sp>
      <p:sp>
        <p:nvSpPr>
          <p:cNvPr id="3" name="内容占位符 2"/>
          <p:cNvSpPr>
            <a:spLocks noGrp="1"/>
          </p:cNvSpPr>
          <p:nvPr>
            <p:ph idx="1"/>
          </p:nvPr>
        </p:nvSpPr>
        <p:spPr>
          <a:xfrm>
            <a:off x="838200" y="1825625"/>
            <a:ext cx="10515600" cy="4351338"/>
          </a:xfrm>
        </p:spPr>
        <p:txBody>
          <a:bodyPr/>
          <a:p>
            <a:r>
              <a:rPr lang="zh-CN" altLang="en-US">
                <a:solidFill>
                  <a:schemeClr val="bg1"/>
                </a:solidFill>
              </a:rPr>
              <a:t>Highly maintainable and testable</a:t>
            </a:r>
            <a:endParaRPr lang="zh-CN" altLang="en-US">
              <a:solidFill>
                <a:schemeClr val="bg1"/>
              </a:solidFill>
            </a:endParaRPr>
          </a:p>
          <a:p>
            <a:r>
              <a:rPr lang="zh-CN" altLang="en-US">
                <a:solidFill>
                  <a:schemeClr val="bg1"/>
                </a:solidFill>
              </a:rPr>
              <a:t>Loosely coupled</a:t>
            </a:r>
            <a:endParaRPr lang="zh-CN" altLang="en-US">
              <a:solidFill>
                <a:schemeClr val="bg1"/>
              </a:solidFill>
            </a:endParaRPr>
          </a:p>
          <a:p>
            <a:r>
              <a:rPr lang="zh-CN" altLang="en-US">
                <a:solidFill>
                  <a:schemeClr val="bg1"/>
                </a:solidFill>
              </a:rPr>
              <a:t>Independently deployable</a:t>
            </a:r>
            <a:endParaRPr lang="zh-CN" altLang="en-US">
              <a:solidFill>
                <a:schemeClr val="bg1"/>
              </a:solidFill>
            </a:endParaRPr>
          </a:p>
          <a:p>
            <a:r>
              <a:rPr lang="zh-CN" altLang="en-US">
                <a:solidFill>
                  <a:schemeClr val="bg1"/>
                </a:solidFill>
              </a:rPr>
              <a:t>Organized around business capabilities</a:t>
            </a:r>
            <a:endParaRPr lang="zh-CN" altLang="en-US">
              <a:solidFill>
                <a:schemeClr val="bg1"/>
              </a:solidFill>
            </a:endParaRPr>
          </a:p>
          <a:p>
            <a:r>
              <a:rPr lang="zh-CN" altLang="en-US">
                <a:solidFill>
                  <a:schemeClr val="bg1"/>
                </a:solidFill>
              </a:rPr>
              <a:t>Owned by a small team</a:t>
            </a:r>
            <a:endParaRPr lang="zh-CN" altLang="en-US">
              <a:solidFill>
                <a:schemeClr val="bg1"/>
              </a:solidFill>
            </a:endParaRPr>
          </a:p>
        </p:txBody>
      </p:sp>
      <p:sp>
        <p:nvSpPr>
          <p:cNvPr id="4" name="文本框 3"/>
          <p:cNvSpPr txBox="1"/>
          <p:nvPr/>
        </p:nvSpPr>
        <p:spPr>
          <a:xfrm>
            <a:off x="0" y="6582410"/>
            <a:ext cx="6259195" cy="275590"/>
          </a:xfrm>
          <a:prstGeom prst="rect">
            <a:avLst/>
          </a:prstGeom>
          <a:noFill/>
        </p:spPr>
        <p:txBody>
          <a:bodyPr wrap="square" rtlCol="0" anchor="t">
            <a:spAutoFit/>
          </a:bodyPr>
          <a:p>
            <a:r>
              <a:rPr lang="zh-CN" altLang="en-US" sz="1200" i="1">
                <a:solidFill>
                  <a:schemeClr val="bg1"/>
                </a:solidFill>
                <a:hlinkClick r:id="rId1" action="ppaction://hlinkfile"/>
              </a:rPr>
              <a:t>https://microservices.io/index.html</a:t>
            </a:r>
            <a:endParaRPr lang="zh-CN" altLang="en-US" sz="1200" i="1">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6060"/>
            <a:ext cx="10515600" cy="1325563"/>
          </a:xfrm>
        </p:spPr>
        <p:txBody>
          <a:bodyPr/>
          <a:p>
            <a:r>
              <a:rPr lang="en-US" altLang="zh-CN">
                <a:solidFill>
                  <a:schemeClr val="bg1"/>
                </a:solidFill>
              </a:rPr>
              <a:t>Pattern of Microservice</a:t>
            </a:r>
            <a:endParaRPr lang="en-US" altLang="zh-C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1542415" y="0"/>
            <a:ext cx="9106535" cy="68573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bg1"/>
                </a:solidFill>
              </a:rPr>
              <a:t>Transactional outbox</a:t>
            </a:r>
            <a:endParaRPr lang="zh-CN" altLang="en-US">
              <a:solidFill>
                <a:schemeClr val="bg1"/>
              </a:solidFill>
            </a:endParaRPr>
          </a:p>
        </p:txBody>
      </p:sp>
      <p:sp>
        <p:nvSpPr>
          <p:cNvPr id="5" name="文本框 4"/>
          <p:cNvSpPr txBox="1"/>
          <p:nvPr/>
        </p:nvSpPr>
        <p:spPr>
          <a:xfrm>
            <a:off x="0" y="6551295"/>
            <a:ext cx="7365365" cy="275590"/>
          </a:xfrm>
          <a:prstGeom prst="rect">
            <a:avLst/>
          </a:prstGeom>
          <a:noFill/>
        </p:spPr>
        <p:txBody>
          <a:bodyPr wrap="square" rtlCol="0" anchor="t">
            <a:spAutoFit/>
          </a:bodyPr>
          <a:p>
            <a:r>
              <a:rPr lang="zh-CN" altLang="en-US" sz="1200" i="1">
                <a:solidFill>
                  <a:schemeClr val="bg1"/>
                </a:solidFill>
                <a:hlinkClick r:id="rId1" action="ppaction://hlinkfile"/>
              </a:rPr>
              <a:t>https://microservices.io/patterns/data/transactional-outbox.html</a:t>
            </a:r>
            <a:endParaRPr lang="zh-CN" altLang="en-US" sz="1200" i="1">
              <a:solidFill>
                <a:schemeClr val="bg1"/>
              </a:solidFill>
            </a:endParaRPr>
          </a:p>
        </p:txBody>
      </p:sp>
      <p:pic>
        <p:nvPicPr>
          <p:cNvPr id="8" name="图片 7"/>
          <p:cNvPicPr>
            <a:picLocks noChangeAspect="1"/>
          </p:cNvPicPr>
          <p:nvPr/>
        </p:nvPicPr>
        <p:blipFill>
          <a:blip r:embed="rId2"/>
          <a:stretch>
            <a:fillRect/>
          </a:stretch>
        </p:blipFill>
        <p:spPr>
          <a:xfrm>
            <a:off x="1279525" y="1691005"/>
            <a:ext cx="9632950" cy="3423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6060"/>
            <a:ext cx="10515600" cy="1325563"/>
          </a:xfrm>
        </p:spPr>
        <p:txBody>
          <a:bodyPr/>
          <a:p>
            <a:r>
              <a:rPr lang="en-US" altLang="zh-CN">
                <a:solidFill>
                  <a:schemeClr val="bg1"/>
                </a:solidFill>
              </a:rPr>
              <a:t>Implement Microservice</a:t>
            </a:r>
            <a:endParaRPr lang="en-US" altLang="zh-CN">
              <a:solidFill>
                <a:schemeClr val="bg1"/>
              </a:solidFill>
            </a:endParaRPr>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6926</Words>
  <Application>WPS 演示</Application>
  <PresentationFormat>宽屏</PresentationFormat>
  <Paragraphs>370</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vt:lpstr>
      <vt:lpstr>方正书宋_GBK</vt:lpstr>
      <vt:lpstr>Wingdings</vt:lpstr>
      <vt:lpstr>Al Tarikh</vt:lpstr>
      <vt:lpstr>宋体</vt:lpstr>
      <vt:lpstr>汉仪书宋二KW</vt:lpstr>
      <vt:lpstr>Calibri Light</vt:lpstr>
      <vt:lpstr>Helvetica Neue</vt:lpstr>
      <vt:lpstr>Calibri</vt:lpstr>
      <vt:lpstr>微软雅黑</vt:lpstr>
      <vt:lpstr>汉仪旗黑</vt:lpstr>
      <vt:lpstr>Arial Unicode MS</vt:lpstr>
      <vt:lpstr>Office 主题</vt:lpstr>
      <vt:lpstr>The Future  of  Microservice</vt:lpstr>
      <vt:lpstr>Monolithic</vt:lpstr>
      <vt:lpstr>Monolithic Success When</vt:lpstr>
      <vt:lpstr>Drawbacks of Monolithic</vt:lpstr>
      <vt:lpstr>Microservice</vt:lpstr>
      <vt:lpstr>Pattern of Microservice</vt:lpstr>
      <vt:lpstr>PowerPoint 演示文稿</vt:lpstr>
      <vt:lpstr>Transactional outbox</vt:lpstr>
      <vt:lpstr>Implement Microservice</vt:lpstr>
      <vt:lpstr>PowerPoint 演示文稿</vt:lpstr>
      <vt:lpstr>PowerPoint 演示文稿</vt:lpstr>
      <vt:lpstr>PowerPoint 演示文稿</vt:lpstr>
      <vt:lpstr>PowerPoint 演示文稿</vt:lpstr>
      <vt:lpstr>Microservice Practice</vt:lpstr>
      <vt:lpstr>Drawbacks of “Tranditional” Microservice</vt:lpstr>
      <vt:lpstr>Service Mesh</vt:lpstr>
      <vt:lpstr>Microservice to Service Mesh</vt:lpstr>
      <vt:lpstr>Istio Service Mesh</vt:lpstr>
      <vt:lpstr>Service Mesh Sight</vt:lpstr>
      <vt:lpstr>More data-panel options</vt:lpstr>
      <vt:lpstr>Proxy vs Proxyless</vt:lpstr>
      <vt:lpstr>Proxyless Mesh vs Tranditional-Microservice</vt:lpstr>
      <vt:lpstr>eBPF</vt:lpstr>
      <vt:lpstr>eBPF Service Mesh</vt:lpstr>
      <vt:lpstr>Drawbacks of Service Mesh</vt:lpstr>
      <vt:lpstr>Application-runtime Microservice</vt:lpstr>
      <vt:lpstr>Application-runtime capabilities </vt:lpstr>
      <vt:lpstr>Application-runtime Microservice</vt:lpstr>
      <vt:lpstr>Microservice to Application-runtime</vt:lpstr>
      <vt:lpstr>Dapr (Distributed Application Runtime)</vt:lpstr>
      <vt:lpstr>Dapr on Kubernetes Overview</vt:lpstr>
      <vt:lpstr>Alibaba Layotto</vt:lpstr>
      <vt:lpstr>Standard API -- Key to Success</vt:lpstr>
      <vt:lpstr>Drawbacks of Application Runtime</vt:lpstr>
      <vt:lpstr>Serverless</vt:lpstr>
      <vt:lpstr>AWS Serverless Microservice</vt:lpstr>
      <vt:lpstr>Serverless based on Application Runtime</vt:lpstr>
      <vt:lpstr>Cloud service &amp; Cloud native</vt:lpstr>
      <vt:lpstr>What drives microservice revolution?</vt:lpstr>
      <vt:lpstr>What drives microservice revolution?</vt:lpstr>
      <vt:lpstr>PowerPoint 演示文稿</vt:lpstr>
      <vt:lpstr>What's the future of microservice?</vt:lpstr>
      <vt:lpstr>Standard/API is more important</vt:lpstr>
      <vt:lpstr>Join the future of microservice</vt:lpstr>
      <vt:lpstr>Reference</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gelnyang</dc:creator>
  <cp:lastModifiedBy>gelnyang</cp:lastModifiedBy>
  <cp:revision>116</cp:revision>
  <dcterms:created xsi:type="dcterms:W3CDTF">2021-12-14T09:59:47Z</dcterms:created>
  <dcterms:modified xsi:type="dcterms:W3CDTF">2021-12-14T09:59:47Z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